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4" r:id="rId16"/>
    <p:sldId id="270" r:id="rId17"/>
    <p:sldId id="271" r:id="rId18"/>
    <p:sldId id="272" r:id="rId19"/>
    <p:sldId id="273" r:id="rId20"/>
    <p:sldId id="275" r:id="rId21"/>
    <p:sldId id="276" r:id="rId22"/>
    <p:sldId id="277" r:id="rId23"/>
    <p:sldId id="278" r:id="rId24"/>
    <p:sldId id="279" r:id="rId25"/>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70" d="100"/>
          <a:sy n="70" d="100"/>
        </p:scale>
        <p:origin x="-116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85B56780-8C35-4972-9581-6A0E697E234E}" type="datetimeFigureOut">
              <a:rPr lang="ar-IQ" smtClean="0"/>
              <a:pPr/>
              <a:t>01/03/1440</a:t>
            </a:fld>
            <a:endParaRPr lang="ar-IQ"/>
          </a:p>
        </p:txBody>
      </p:sp>
      <p:sp>
        <p:nvSpPr>
          <p:cNvPr id="2" name="Footer Placeholder 1"/>
          <p:cNvSpPr>
            <a:spLocks noGrp="1"/>
          </p:cNvSpPr>
          <p:nvPr>
            <p:ph type="ftr" sz="quarter" idx="11"/>
          </p:nvPr>
        </p:nvSpPr>
        <p:spPr/>
        <p:txBody>
          <a:bodyPr/>
          <a:lstStyle/>
          <a:p>
            <a:endParaRPr lang="ar-IQ"/>
          </a:p>
        </p:txBody>
      </p:sp>
      <p:sp>
        <p:nvSpPr>
          <p:cNvPr id="15" name="Slide Number Placeholder 14"/>
          <p:cNvSpPr>
            <a:spLocks noGrp="1"/>
          </p:cNvSpPr>
          <p:nvPr>
            <p:ph type="sldNum" sz="quarter" idx="12"/>
          </p:nvPr>
        </p:nvSpPr>
        <p:spPr>
          <a:xfrm>
            <a:off x="8229600" y="6473952"/>
            <a:ext cx="758952" cy="246888"/>
          </a:xfrm>
        </p:spPr>
        <p:txBody>
          <a:bodyPr/>
          <a:lstStyle/>
          <a:p>
            <a:fld id="{23C9F96E-4892-4A7E-8F2B-3035745888EE}"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5B56780-8C35-4972-9581-6A0E697E234E}" type="datetimeFigureOut">
              <a:rPr lang="ar-IQ" smtClean="0"/>
              <a:pPr/>
              <a:t>01/03/1440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3C9F96E-4892-4A7E-8F2B-3035745888EE}"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5B56780-8C35-4972-9581-6A0E697E234E}" type="datetimeFigureOut">
              <a:rPr lang="ar-IQ" smtClean="0"/>
              <a:pPr/>
              <a:t>01/03/1440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3C9F96E-4892-4A7E-8F2B-3035745888EE}"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85B56780-8C35-4972-9581-6A0E697E234E}" type="datetimeFigureOut">
              <a:rPr lang="ar-IQ" smtClean="0"/>
              <a:pPr/>
              <a:t>01/03/1440</a:t>
            </a:fld>
            <a:endParaRPr lang="ar-IQ"/>
          </a:p>
        </p:txBody>
      </p:sp>
      <p:sp>
        <p:nvSpPr>
          <p:cNvPr id="19" name="Footer Placeholder 18"/>
          <p:cNvSpPr>
            <a:spLocks noGrp="1"/>
          </p:cNvSpPr>
          <p:nvPr>
            <p:ph type="ftr" sz="quarter" idx="11"/>
          </p:nvPr>
        </p:nvSpPr>
        <p:spPr>
          <a:xfrm>
            <a:off x="3581400" y="76200"/>
            <a:ext cx="2895600" cy="288925"/>
          </a:xfrm>
        </p:spPr>
        <p:txBody>
          <a:bodyPr/>
          <a:lstStyle/>
          <a:p>
            <a:endParaRPr lang="ar-IQ"/>
          </a:p>
        </p:txBody>
      </p:sp>
      <p:sp>
        <p:nvSpPr>
          <p:cNvPr id="16" name="Slide Number Placeholder 15"/>
          <p:cNvSpPr>
            <a:spLocks noGrp="1"/>
          </p:cNvSpPr>
          <p:nvPr>
            <p:ph type="sldNum" sz="quarter" idx="12"/>
          </p:nvPr>
        </p:nvSpPr>
        <p:spPr>
          <a:xfrm>
            <a:off x="8229600" y="6473952"/>
            <a:ext cx="758952" cy="246888"/>
          </a:xfrm>
        </p:spPr>
        <p:txBody>
          <a:bodyPr/>
          <a:lstStyle/>
          <a:p>
            <a:fld id="{23C9F96E-4892-4A7E-8F2B-3035745888EE}"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85B56780-8C35-4972-9581-6A0E697E234E}" type="datetimeFigureOut">
              <a:rPr lang="ar-IQ" smtClean="0"/>
              <a:pPr/>
              <a:t>01/03/1440</a:t>
            </a:fld>
            <a:endParaRPr lang="ar-IQ"/>
          </a:p>
        </p:txBody>
      </p:sp>
      <p:sp>
        <p:nvSpPr>
          <p:cNvPr id="11" name="Footer Placeholder 10"/>
          <p:cNvSpPr>
            <a:spLocks noGrp="1"/>
          </p:cNvSpPr>
          <p:nvPr>
            <p:ph type="ftr" sz="quarter" idx="11"/>
          </p:nvPr>
        </p:nvSpPr>
        <p:spPr/>
        <p:txBody>
          <a:bodyPr/>
          <a:lstStyle/>
          <a:p>
            <a:endParaRPr lang="ar-IQ"/>
          </a:p>
        </p:txBody>
      </p:sp>
      <p:sp>
        <p:nvSpPr>
          <p:cNvPr id="16" name="Slide Number Placeholder 15"/>
          <p:cNvSpPr>
            <a:spLocks noGrp="1"/>
          </p:cNvSpPr>
          <p:nvPr>
            <p:ph type="sldNum" sz="quarter" idx="12"/>
          </p:nvPr>
        </p:nvSpPr>
        <p:spPr/>
        <p:txBody>
          <a:bodyPr/>
          <a:lstStyle/>
          <a:p>
            <a:fld id="{23C9F96E-4892-4A7E-8F2B-3035745888EE}" type="slidenum">
              <a:rPr lang="ar-IQ" smtClean="0"/>
              <a:pPr/>
              <a:t>‹#›</a:t>
            </a:fld>
            <a:endParaRPr lang="ar-IQ"/>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85B56780-8C35-4972-9581-6A0E697E234E}" type="datetimeFigureOut">
              <a:rPr lang="ar-IQ" smtClean="0"/>
              <a:pPr/>
              <a:t>01/03/1440</a:t>
            </a:fld>
            <a:endParaRPr lang="ar-IQ"/>
          </a:p>
        </p:txBody>
      </p:sp>
      <p:sp>
        <p:nvSpPr>
          <p:cNvPr id="10" name="Footer Placeholder 9"/>
          <p:cNvSpPr>
            <a:spLocks noGrp="1"/>
          </p:cNvSpPr>
          <p:nvPr>
            <p:ph type="ftr" sz="quarter" idx="11"/>
          </p:nvPr>
        </p:nvSpPr>
        <p:spPr/>
        <p:txBody>
          <a:bodyPr/>
          <a:lstStyle/>
          <a:p>
            <a:endParaRPr lang="ar-IQ"/>
          </a:p>
        </p:txBody>
      </p:sp>
      <p:sp>
        <p:nvSpPr>
          <p:cNvPr id="31" name="Slide Number Placeholder 30"/>
          <p:cNvSpPr>
            <a:spLocks noGrp="1"/>
          </p:cNvSpPr>
          <p:nvPr>
            <p:ph type="sldNum" sz="quarter" idx="12"/>
          </p:nvPr>
        </p:nvSpPr>
        <p:spPr/>
        <p:txBody>
          <a:bodyPr/>
          <a:lstStyle/>
          <a:p>
            <a:fld id="{23C9F96E-4892-4A7E-8F2B-3035745888EE}"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85B56780-8C35-4972-9581-6A0E697E234E}" type="datetimeFigureOut">
              <a:rPr lang="ar-IQ" smtClean="0"/>
              <a:pPr/>
              <a:t>01/03/1440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a:xfrm>
            <a:off x="8229600" y="6477000"/>
            <a:ext cx="762000" cy="246888"/>
          </a:xfrm>
        </p:spPr>
        <p:txBody>
          <a:bodyPr/>
          <a:lstStyle/>
          <a:p>
            <a:fld id="{23C9F96E-4892-4A7E-8F2B-3035745888EE}" type="slidenum">
              <a:rPr lang="ar-IQ" smtClean="0"/>
              <a:pPr/>
              <a:t>‹#›</a:t>
            </a:fld>
            <a:endParaRPr lang="ar-IQ"/>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85B56780-8C35-4972-9581-6A0E697E234E}" type="datetimeFigureOut">
              <a:rPr lang="ar-IQ" smtClean="0"/>
              <a:pPr/>
              <a:t>01/03/1440</a:t>
            </a:fld>
            <a:endParaRPr lang="ar-IQ"/>
          </a:p>
        </p:txBody>
      </p:sp>
      <p:sp>
        <p:nvSpPr>
          <p:cNvPr id="21" name="Footer Placeholder 20"/>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3C9F96E-4892-4A7E-8F2B-3035745888EE}"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85B56780-8C35-4972-9581-6A0E697E234E}" type="datetimeFigureOut">
              <a:rPr lang="ar-IQ" smtClean="0"/>
              <a:pPr/>
              <a:t>01/03/1440</a:t>
            </a:fld>
            <a:endParaRPr lang="ar-IQ"/>
          </a:p>
        </p:txBody>
      </p:sp>
      <p:sp>
        <p:nvSpPr>
          <p:cNvPr id="24" name="Footer Placeholder 23"/>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23C9F96E-4892-4A7E-8F2B-3035745888EE}"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85B56780-8C35-4972-9581-6A0E697E234E}" type="datetimeFigureOut">
              <a:rPr lang="ar-IQ" smtClean="0"/>
              <a:pPr/>
              <a:t>01/03/1440</a:t>
            </a:fld>
            <a:endParaRPr lang="ar-IQ"/>
          </a:p>
        </p:txBody>
      </p:sp>
      <p:sp>
        <p:nvSpPr>
          <p:cNvPr id="29" name="Footer Placeholder 28"/>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23C9F96E-4892-4A7E-8F2B-3035745888EE}"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85B56780-8C35-4972-9581-6A0E697E234E}" type="datetimeFigureOut">
              <a:rPr lang="ar-IQ" smtClean="0"/>
              <a:pPr/>
              <a:t>01/03/1440</a:t>
            </a:fld>
            <a:endParaRPr lang="ar-IQ"/>
          </a:p>
        </p:txBody>
      </p:sp>
      <p:sp>
        <p:nvSpPr>
          <p:cNvPr id="5" name="Footer Placeholder 4"/>
          <p:cNvSpPr>
            <a:spLocks noGrp="1"/>
          </p:cNvSpPr>
          <p:nvPr>
            <p:ph type="ftr" sz="quarter" idx="11"/>
          </p:nvPr>
        </p:nvSpPr>
        <p:spPr/>
        <p:txBody>
          <a:bodyPr/>
          <a:lstStyle/>
          <a:p>
            <a:endParaRPr lang="ar-IQ"/>
          </a:p>
        </p:txBody>
      </p:sp>
      <p:sp>
        <p:nvSpPr>
          <p:cNvPr id="31" name="Slide Number Placeholder 30"/>
          <p:cNvSpPr>
            <a:spLocks noGrp="1"/>
          </p:cNvSpPr>
          <p:nvPr>
            <p:ph type="sldNum" sz="quarter" idx="12"/>
          </p:nvPr>
        </p:nvSpPr>
        <p:spPr/>
        <p:txBody>
          <a:bodyPr/>
          <a:lstStyle/>
          <a:p>
            <a:fld id="{23C9F96E-4892-4A7E-8F2B-3035745888EE}" type="slidenum">
              <a:rPr lang="ar-IQ" smtClean="0"/>
              <a:pPr/>
              <a:t>‹#›</a:t>
            </a:fld>
            <a:endParaRPr lang="ar-IQ"/>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85B56780-8C35-4972-9581-6A0E697E234E}" type="datetimeFigureOut">
              <a:rPr lang="ar-IQ" smtClean="0"/>
              <a:pPr/>
              <a:t>01/03/1440</a:t>
            </a:fld>
            <a:endParaRPr lang="ar-IQ"/>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ar-IQ"/>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23C9F96E-4892-4A7E-8F2B-3035745888EE}" type="slidenum">
              <a:rPr lang="ar-IQ" smtClean="0"/>
              <a:pPr/>
              <a:t>‹#›</a:t>
            </a:fld>
            <a:endParaRPr lang="ar-IQ"/>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r" rtl="1"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r" rtl="1"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r" rtl="1"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r" rtl="1"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r" rtl="1"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r" rtl="1"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r" rtl="1"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en.wikipedia.org/wiki/William_Congreve_(playwright)" TargetMode="External"/><Relationship Id="rId2" Type="http://schemas.openxmlformats.org/officeDocument/2006/relationships/hyperlink" Target="https://en.wikipedia.org/wiki/Dublin" TargetMode="External"/><Relationship Id="rId1" Type="http://schemas.openxmlformats.org/officeDocument/2006/relationships/slideLayout" Target="../slideLayouts/slideLayout1.xml"/><Relationship Id="rId4" Type="http://schemas.openxmlformats.org/officeDocument/2006/relationships/hyperlink" Target="https://en.wikipedia.org/wiki/George_Bernard_Shaw" TargetMode="External"/></Relationships>
</file>

<file path=ppt/slides/_rels/slide10.xml.rels><?xml version="1.0" encoding="UTF-8" standalone="yes"?>
<Relationships xmlns="http://schemas.openxmlformats.org/package/2006/relationships"><Relationship Id="rId3" Type="http://schemas.openxmlformats.org/officeDocument/2006/relationships/hyperlink" Target="https://en.wikipedia.org/wiki/W._B._Yeats" TargetMode="External"/><Relationship Id="rId7" Type="http://schemas.openxmlformats.org/officeDocument/2006/relationships/hyperlink" Target="https://en.wikipedia.org/wiki/Abbey_Theatre" TargetMode="External"/><Relationship Id="rId2" Type="http://schemas.openxmlformats.org/officeDocument/2006/relationships/hyperlink" Target="https://en.wikipedia.org/wiki/Irish_Literary_Theatre" TargetMode="External"/><Relationship Id="rId1" Type="http://schemas.openxmlformats.org/officeDocument/2006/relationships/slideLayout" Target="../slideLayouts/slideLayout2.xml"/><Relationship Id="rId6" Type="http://schemas.openxmlformats.org/officeDocument/2006/relationships/hyperlink" Target="https://en.wikipedia.org/wiki/Irish_National_Theatre_Society" TargetMode="External"/><Relationship Id="rId5" Type="http://schemas.openxmlformats.org/officeDocument/2006/relationships/hyperlink" Target="https://en.wikipedia.org/wiki/Edward_Martyn" TargetMode="External"/><Relationship Id="rId4" Type="http://schemas.openxmlformats.org/officeDocument/2006/relationships/hyperlink" Target="https://en.wikipedia.org/wiki/Isabella_Augusta_Gregory"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en.wikipedia.org/wiki/Verse_play" TargetMode="External"/><Relationship Id="rId3" Type="http://schemas.openxmlformats.org/officeDocument/2006/relationships/hyperlink" Target="https://en.wikipedia.org/wiki/Waiting_for_Godot" TargetMode="External"/><Relationship Id="rId7" Type="http://schemas.openxmlformats.org/officeDocument/2006/relationships/hyperlink" Target="https://en.wikipedia.org/wiki/Austin_Clarke_(poet)" TargetMode="External"/><Relationship Id="rId2" Type="http://schemas.openxmlformats.org/officeDocument/2006/relationships/hyperlink" Target="https://en.wikipedia.org/wiki/Samuel_Beckett" TargetMode="External"/><Relationship Id="rId1" Type="http://schemas.openxmlformats.org/officeDocument/2006/relationships/slideLayout" Target="../slideLayouts/slideLayout2.xml"/><Relationship Id="rId6" Type="http://schemas.openxmlformats.org/officeDocument/2006/relationships/hyperlink" Target="https://en.wikipedia.org/wiki/Lyric_Theatre,_Dublin" TargetMode="External"/><Relationship Id="rId5" Type="http://schemas.openxmlformats.org/officeDocument/2006/relationships/hyperlink" Target="https://en.wikipedia.org/wiki/Absurdism" TargetMode="External"/><Relationship Id="rId10" Type="http://schemas.openxmlformats.org/officeDocument/2006/relationships/hyperlink" Target="https://en.wikipedia.org/wiki/Meaning_of_life" TargetMode="External"/><Relationship Id="rId4" Type="http://schemas.openxmlformats.org/officeDocument/2006/relationships/hyperlink" Target="https://en.wikipedia.org/wiki/Endgame_(play)" TargetMode="External"/><Relationship Id="rId9" Type="http://schemas.openxmlformats.org/officeDocument/2006/relationships/hyperlink" Target="https://en.wikipedia.org/wiki/Intrinsic_value_(ethics)"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en.wikipedia.org/wiki/UK" TargetMode="External"/><Relationship Id="rId2" Type="http://schemas.openxmlformats.org/officeDocument/2006/relationships/hyperlink" Target="https://en.wikipedia.org/wiki/Dramatists"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en.wikipedia.org/wiki/Symbol" TargetMode="External"/><Relationship Id="rId7" Type="http://schemas.openxmlformats.org/officeDocument/2006/relationships/hyperlink" Target="https://en.wikipedia.org/wiki/Martyr" TargetMode="External"/><Relationship Id="rId2" Type="http://schemas.openxmlformats.org/officeDocument/2006/relationships/hyperlink" Target="https://en.wikipedia.org/wiki/Mythology" TargetMode="External"/><Relationship Id="rId1" Type="http://schemas.openxmlformats.org/officeDocument/2006/relationships/slideLayout" Target="../slideLayouts/slideLayout2.xml"/><Relationship Id="rId6" Type="http://schemas.openxmlformats.org/officeDocument/2006/relationships/hyperlink" Target="https://en.wikipedia.org/wiki/Irish_politics" TargetMode="External"/><Relationship Id="rId5" Type="http://schemas.openxmlformats.org/officeDocument/2006/relationships/hyperlink" Target="https://en.wikipedia.org/wiki/Irish_nationalism" TargetMode="External"/><Relationship Id="rId4" Type="http://schemas.openxmlformats.org/officeDocument/2006/relationships/hyperlink" Target="https://en.wikipedia.org/wiki/Emblem"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en.wikipedia.org/wiki/Hero" TargetMode="External"/><Relationship Id="rId3" Type="http://schemas.openxmlformats.org/officeDocument/2006/relationships/hyperlink" Target="https://en.wikipedia.org/wiki/Lady_Augusta_Gregory" TargetMode="External"/><Relationship Id="rId7" Type="http://schemas.openxmlformats.org/officeDocument/2006/relationships/hyperlink" Target="https://en.wikipedia.org/wiki/Provinces_of_Ireland" TargetMode="External"/><Relationship Id="rId2" Type="http://schemas.openxmlformats.org/officeDocument/2006/relationships/hyperlink" Target="https://en.wikipedia.org/wiki/William_Butler_Yeats" TargetMode="External"/><Relationship Id="rId1" Type="http://schemas.openxmlformats.org/officeDocument/2006/relationships/slideLayout" Target="../slideLayouts/slideLayout2.xml"/><Relationship Id="rId6" Type="http://schemas.openxmlformats.org/officeDocument/2006/relationships/hyperlink" Target="https://en.wikipedia.org/wiki/James_Joyce" TargetMode="External"/><Relationship Id="rId11" Type="http://schemas.openxmlformats.org/officeDocument/2006/relationships/hyperlink" Target="https://en.wikipedia.org/wiki/French_Revolutionary_Wars" TargetMode="External"/><Relationship Id="rId5" Type="http://schemas.openxmlformats.org/officeDocument/2006/relationships/hyperlink" Target="https://en.wikipedia.org/wiki/Se%C3%A1n_O%27Casey" TargetMode="External"/><Relationship Id="rId10" Type="http://schemas.openxmlformats.org/officeDocument/2006/relationships/hyperlink" Target="https://en.wikipedia.org/wiki/United_Kingdom_of_Great_Britain_and_Ireland" TargetMode="External"/><Relationship Id="rId4" Type="http://schemas.openxmlformats.org/officeDocument/2006/relationships/hyperlink" Target="https://en.wikipedia.org/wiki/Cathleen_N%C3%AD_Houlihan" TargetMode="External"/><Relationship Id="rId9" Type="http://schemas.openxmlformats.org/officeDocument/2006/relationships/hyperlink" Target="https://en.wikipedia.org/wiki/Irish_Rebellion_of_1798"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en.wikipedia.org/wiki/Emigration" TargetMode="External"/><Relationship Id="rId3" Type="http://schemas.openxmlformats.org/officeDocument/2006/relationships/hyperlink" Target="https://en.wikipedia.org/wiki/Hero" TargetMode="External"/><Relationship Id="rId7" Type="http://schemas.openxmlformats.org/officeDocument/2006/relationships/hyperlink" Target="https://en.wikipedia.org/wiki/Irish_diaspora" TargetMode="External"/><Relationship Id="rId2" Type="http://schemas.openxmlformats.org/officeDocument/2006/relationships/hyperlink" Target="https://en.wikipedia.org/wiki/Sacrifice" TargetMode="External"/><Relationship Id="rId1" Type="http://schemas.openxmlformats.org/officeDocument/2006/relationships/slideLayout" Target="../slideLayouts/slideLayout2.xml"/><Relationship Id="rId6" Type="http://schemas.openxmlformats.org/officeDocument/2006/relationships/hyperlink" Target="https://en.wikipedia.org/wiki/Ethna_Carbery" TargetMode="External"/><Relationship Id="rId5" Type="http://schemas.openxmlformats.org/officeDocument/2006/relationships/hyperlink" Target="https://en.wikipedia.org/wiki/Folk_music" TargetMode="External"/><Relationship Id="rId4" Type="http://schemas.openxmlformats.org/officeDocument/2006/relationships/hyperlink" Target="https://en.wikipedia.org/wiki/Martyr"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en.wikipedia.org/wiki/Victorian_era" TargetMode="External"/><Relationship Id="rId2" Type="http://schemas.openxmlformats.org/officeDocument/2006/relationships/hyperlink" Target="https://en.wikipedia.org/wiki/Gaiety_Theatre,_Dublin" TargetMode="External"/><Relationship Id="rId1" Type="http://schemas.openxmlformats.org/officeDocument/2006/relationships/slideLayout" Target="../slideLayouts/slideLayout2.xml"/><Relationship Id="rId6" Type="http://schemas.openxmlformats.org/officeDocument/2006/relationships/hyperlink" Target="https://en.wikipedia.org/wiki/Aldborough_House" TargetMode="External"/><Relationship Id="rId5" Type="http://schemas.openxmlformats.org/officeDocument/2006/relationships/hyperlink" Target="https://en.wikipedia.org/wiki/Theatre_Royal,_Dublin" TargetMode="External"/><Relationship Id="rId4" Type="http://schemas.openxmlformats.org/officeDocument/2006/relationships/hyperlink" Target="https://en.wikipedia.org/wiki/Smock_Alley_Theatre"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https://en.wikipedia.org/wiki/Inner_Temple" TargetMode="External"/><Relationship Id="rId3" Type="http://schemas.openxmlformats.org/officeDocument/2006/relationships/hyperlink" Target="https://en.wikipedia.org/wiki/Charles_Blount,_1st_Earl_of_Devon" TargetMode="External"/><Relationship Id="rId7" Type="http://schemas.openxmlformats.org/officeDocument/2006/relationships/hyperlink" Target="https://en.wikipedia.org/wiki/Thomas_Norton" TargetMode="External"/><Relationship Id="rId2" Type="http://schemas.openxmlformats.org/officeDocument/2006/relationships/hyperlink" Target="https://en.wikipedia.org/wiki/Gorboduc_(play)" TargetMode="External"/><Relationship Id="rId1" Type="http://schemas.openxmlformats.org/officeDocument/2006/relationships/slideLayout" Target="../slideLayouts/slideLayout2.xml"/><Relationship Id="rId6" Type="http://schemas.openxmlformats.org/officeDocument/2006/relationships/hyperlink" Target="https://en.wikipedia.org/wiki/Thomas_Sackville,_1st_Earl_of_Dorset" TargetMode="External"/><Relationship Id="rId5" Type="http://schemas.openxmlformats.org/officeDocument/2006/relationships/hyperlink" Target="https://en.wikipedia.org/wiki/Dublin_Castle" TargetMode="External"/><Relationship Id="rId4" Type="http://schemas.openxmlformats.org/officeDocument/2006/relationships/hyperlink" Target="https://en.wikipedia.org/wiki/Lord_Lieutenant_of_Ireland"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en.wikipedia.org/wiki/Yorkshire" TargetMode="External"/><Relationship Id="rId7" Type="http://schemas.openxmlformats.org/officeDocument/2006/relationships/hyperlink" Target="https://en.wikipedia.org/wiki/The_Way_of_the_World" TargetMode="External"/><Relationship Id="rId2" Type="http://schemas.openxmlformats.org/officeDocument/2006/relationships/hyperlink" Target="https://en.wikipedia.org/wiki/William_Congreve" TargetMode="External"/><Relationship Id="rId1" Type="http://schemas.openxmlformats.org/officeDocument/2006/relationships/slideLayout" Target="../slideLayouts/slideLayout2.xml"/><Relationship Id="rId6" Type="http://schemas.openxmlformats.org/officeDocument/2006/relationships/hyperlink" Target="https://en.wikipedia.org/wiki/John_Dryden" TargetMode="External"/><Relationship Id="rId5" Type="http://schemas.openxmlformats.org/officeDocument/2006/relationships/hyperlink" Target="https://en.wikipedia.org/wiki/Trinity_College,_Dublin" TargetMode="External"/><Relationship Id="rId4" Type="http://schemas.openxmlformats.org/officeDocument/2006/relationships/hyperlink" Target="https://en.wikipedia.org/wiki/Jonathan_Swift"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en.wikipedia.org/wiki/Richard_Brinsley_Sheridan" TargetMode="External"/><Relationship Id="rId2" Type="http://schemas.openxmlformats.org/officeDocument/2006/relationships/hyperlink" Target="https://en.wikipedia.org/wiki/Oliver_Goldsmith" TargetMode="External"/><Relationship Id="rId1" Type="http://schemas.openxmlformats.org/officeDocument/2006/relationships/slideLayout" Target="../slideLayouts/slideLayout2.xml"/><Relationship Id="rId4" Type="http://schemas.openxmlformats.org/officeDocument/2006/relationships/hyperlink" Target="https://en.wikipedia.org/wiki/She_Stoops_to_Conquer" TargetMode="External"/></Relationships>
</file>

<file path=ppt/slides/_rels/slide8.xml.rels><?xml version="1.0" encoding="UTF-8" standalone="yes"?>
<Relationships xmlns="http://schemas.openxmlformats.org/package/2006/relationships"><Relationship Id="rId8" Type="http://schemas.openxmlformats.org/officeDocument/2006/relationships/hyperlink" Target="https://en.wikipedia.org/wiki/The_Importance_of_Being_Earnest" TargetMode="External"/><Relationship Id="rId3" Type="http://schemas.openxmlformats.org/officeDocument/2006/relationships/hyperlink" Target="https://en.wikipedia.org/wiki/Wit" TargetMode="External"/><Relationship Id="rId7" Type="http://schemas.openxmlformats.org/officeDocument/2006/relationships/hyperlink" Target="https://en.wikipedia.org/wiki/An_Ideal_Husband" TargetMode="External"/><Relationship Id="rId2" Type="http://schemas.openxmlformats.org/officeDocument/2006/relationships/hyperlink" Target="https://en.wikipedia.org/wiki/Dion_Boucicault" TargetMode="External"/><Relationship Id="rId1" Type="http://schemas.openxmlformats.org/officeDocument/2006/relationships/slideLayout" Target="../slideLayouts/slideLayout2.xml"/><Relationship Id="rId6" Type="http://schemas.openxmlformats.org/officeDocument/2006/relationships/hyperlink" Target="https://en.wikipedia.org/wiki/A_Woman_of_No_Importance" TargetMode="External"/><Relationship Id="rId5" Type="http://schemas.openxmlformats.org/officeDocument/2006/relationships/hyperlink" Target="https://en.wikipedia.org/wiki/Lady_Windermere's_Fan" TargetMode="External"/><Relationship Id="rId4" Type="http://schemas.openxmlformats.org/officeDocument/2006/relationships/hyperlink" Target="https://en.wikipedia.org/wiki/Oscar_Wilde" TargetMode="External"/><Relationship Id="rId9" Type="http://schemas.openxmlformats.org/officeDocument/2006/relationships/hyperlink" Target="https://en.wikipedia.org/wiki/Victorian_era"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en.wikipedia.org/wiki/Fabian_Society" TargetMode="External"/><Relationship Id="rId2" Type="http://schemas.openxmlformats.org/officeDocument/2006/relationships/hyperlink" Target="https://en.wikipedia.org/wiki/George_Bernard_Shaw" TargetMode="External"/><Relationship Id="rId1" Type="http://schemas.openxmlformats.org/officeDocument/2006/relationships/slideLayout" Target="../slideLayouts/slideLayout2.xml"/><Relationship Id="rId4" Type="http://schemas.openxmlformats.org/officeDocument/2006/relationships/hyperlink" Target="https://en.wikipedia.org/wiki/Henrik_Ibse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404665"/>
            <a:ext cx="7992888" cy="1152127"/>
          </a:xfrm>
        </p:spPr>
        <p:txBody>
          <a:bodyPr/>
          <a:lstStyle/>
          <a:p>
            <a:pPr rtl="0"/>
            <a:r>
              <a:rPr lang="en-US" dirty="0" smtClean="0"/>
              <a:t>Irish Theatre</a:t>
            </a:r>
            <a:endParaRPr lang="ar-IQ" dirty="0"/>
          </a:p>
        </p:txBody>
      </p:sp>
      <p:sp>
        <p:nvSpPr>
          <p:cNvPr id="3" name="Subtitle 2"/>
          <p:cNvSpPr>
            <a:spLocks noGrp="1"/>
          </p:cNvSpPr>
          <p:nvPr>
            <p:ph type="subTitle" idx="1"/>
          </p:nvPr>
        </p:nvSpPr>
        <p:spPr>
          <a:xfrm>
            <a:off x="467544" y="1700808"/>
            <a:ext cx="8208912" cy="4392488"/>
          </a:xfrm>
        </p:spPr>
        <p:txBody>
          <a:bodyPr>
            <a:normAutofit fontScale="92500"/>
          </a:bodyPr>
          <a:lstStyle/>
          <a:p>
            <a:pPr algn="just" rtl="0"/>
            <a:r>
              <a:rPr lang="en-US" dirty="0" smtClean="0"/>
              <a:t>.The history of </a:t>
            </a:r>
            <a:r>
              <a:rPr lang="en-US" b="1" dirty="0" smtClean="0"/>
              <a:t>Irish theatre</a:t>
            </a:r>
            <a:r>
              <a:rPr lang="en-US" dirty="0" smtClean="0"/>
              <a:t> begins with the rise of the English administration in </a:t>
            </a:r>
            <a:r>
              <a:rPr lang="en-US" dirty="0" smtClean="0">
                <a:hlinkClick r:id="rId2" tooltip="Dublin"/>
              </a:rPr>
              <a:t>Dublin</a:t>
            </a:r>
            <a:r>
              <a:rPr lang="en-US" dirty="0" smtClean="0"/>
              <a:t> at the start of the 17th century.</a:t>
            </a:r>
          </a:p>
          <a:p>
            <a:pPr algn="just" rtl="0"/>
            <a:r>
              <a:rPr lang="en-US" dirty="0" smtClean="0"/>
              <a:t>. In the early days of its history, theatrical productions in Ireland tended to serve the political purposes of the administration, but as more theatres opened and the popular audience grew, a more diverse range of entertainments were staged.</a:t>
            </a:r>
          </a:p>
          <a:p>
            <a:pPr algn="just" rtl="0"/>
            <a:r>
              <a:rPr lang="en-US" dirty="0" smtClean="0"/>
              <a:t>. Many Dublin-based theatres developed links with their London equivalents and performers and productions from the British capital frequently found their way to the Irish stage. However, almost all Irish playwrights from </a:t>
            </a:r>
            <a:r>
              <a:rPr lang="en-US" dirty="0" smtClean="0">
                <a:hlinkClick r:id="rId3" tooltip="William Congreve (playwright)"/>
              </a:rPr>
              <a:t>William Congreve</a:t>
            </a:r>
            <a:r>
              <a:rPr lang="en-US" dirty="0" smtClean="0"/>
              <a:t> to </a:t>
            </a:r>
            <a:r>
              <a:rPr lang="en-US" dirty="0" smtClean="0">
                <a:hlinkClick r:id="rId4" tooltip="George Bernard Shaw"/>
              </a:rPr>
              <a:t>George Bernard Shaw</a:t>
            </a:r>
            <a:r>
              <a:rPr lang="en-US" dirty="0" smtClean="0"/>
              <a:t> found it necessary to leave their native island to establish themselves. </a:t>
            </a:r>
          </a:p>
          <a:p>
            <a:pPr algn="just" rtl="0"/>
            <a:endParaRPr lang="ar-IQ" dirty="0"/>
          </a:p>
        </p:txBody>
      </p:sp>
    </p:spTree>
  </p:cSld>
  <p:clrMapOvr>
    <a:masterClrMapping/>
  </p:clrMapOvr>
  <p:transition>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74638"/>
            <a:ext cx="8147248" cy="850106"/>
          </a:xfrm>
        </p:spPr>
        <p:txBody>
          <a:bodyPr/>
          <a:lstStyle/>
          <a:p>
            <a:pPr rtl="0"/>
            <a:r>
              <a:rPr lang="en-US" dirty="0" smtClean="0"/>
              <a:t>Irish Theatre</a:t>
            </a:r>
            <a:endParaRPr lang="ar-IQ" dirty="0"/>
          </a:p>
        </p:txBody>
      </p:sp>
      <p:sp>
        <p:nvSpPr>
          <p:cNvPr id="3" name="Content Placeholder 2"/>
          <p:cNvSpPr>
            <a:spLocks noGrp="1"/>
          </p:cNvSpPr>
          <p:nvPr>
            <p:ph idx="1"/>
          </p:nvPr>
        </p:nvSpPr>
        <p:spPr>
          <a:xfrm>
            <a:off x="395536" y="1196752"/>
            <a:ext cx="8291264" cy="4929411"/>
          </a:xfrm>
        </p:spPr>
        <p:txBody>
          <a:bodyPr>
            <a:normAutofit fontScale="92500" lnSpcReduction="10000"/>
          </a:bodyPr>
          <a:lstStyle/>
          <a:p>
            <a:pPr algn="just" rtl="0"/>
            <a:r>
              <a:rPr lang="en-US" b="1" dirty="0" smtClean="0"/>
              <a:t>The Abbey and after</a:t>
            </a:r>
          </a:p>
          <a:p>
            <a:pPr algn="just" rtl="0"/>
            <a:r>
              <a:rPr lang="en-US" dirty="0" smtClean="0"/>
              <a:t>A sea change in the history of the Irish theatre came with the establishment in Dublin in 1899 of the </a:t>
            </a:r>
            <a:r>
              <a:rPr lang="en-US" dirty="0" smtClean="0">
                <a:hlinkClick r:id="rId2" tooltip="Irish Literary Theatre"/>
              </a:rPr>
              <a:t>Irish Literary Theatre</a:t>
            </a:r>
            <a:r>
              <a:rPr lang="en-US" dirty="0" smtClean="0"/>
              <a:t> by </a:t>
            </a:r>
            <a:r>
              <a:rPr lang="en-US" dirty="0" smtClean="0">
                <a:hlinkClick r:id="rId3" tooltip="W. B. Yeats"/>
              </a:rPr>
              <a:t>W. B. Yeats</a:t>
            </a:r>
            <a:r>
              <a:rPr lang="en-US" dirty="0" smtClean="0"/>
              <a:t>, </a:t>
            </a:r>
            <a:r>
              <a:rPr lang="en-US" dirty="0" smtClean="0">
                <a:hlinkClick r:id="rId4" tooltip="Isabella Augusta Gregory"/>
              </a:rPr>
              <a:t>Lady Gregory</a:t>
            </a:r>
            <a:r>
              <a:rPr lang="en-US" dirty="0" smtClean="0"/>
              <a:t>, George Moore and </a:t>
            </a:r>
            <a:r>
              <a:rPr lang="en-US" dirty="0" smtClean="0">
                <a:hlinkClick r:id="rId5" tooltip="Edward Martyn"/>
              </a:rPr>
              <a:t>Edward </a:t>
            </a:r>
            <a:r>
              <a:rPr lang="en-US" dirty="0" err="1" smtClean="0">
                <a:hlinkClick r:id="rId5" tooltip="Edward Martyn"/>
              </a:rPr>
              <a:t>Martyn</a:t>
            </a:r>
            <a:r>
              <a:rPr lang="en-US" dirty="0" smtClean="0"/>
              <a:t>. This was followed by the </a:t>
            </a:r>
            <a:r>
              <a:rPr lang="en-US" dirty="0" smtClean="0">
                <a:hlinkClick r:id="rId6" tooltip="Irish National Theatre Society"/>
              </a:rPr>
              <a:t>Irish National Theatre Society</a:t>
            </a:r>
            <a:r>
              <a:rPr lang="en-US" dirty="0" smtClean="0"/>
              <a:t>, later to become the </a:t>
            </a:r>
            <a:r>
              <a:rPr lang="en-US" dirty="0" smtClean="0">
                <a:hlinkClick r:id="rId7" tooltip="Abbey Theatre"/>
              </a:rPr>
              <a:t>Abbey Theatre</a:t>
            </a:r>
            <a:r>
              <a:rPr lang="en-US" dirty="0" smtClean="0"/>
              <a:t>. the Abbey was to create a style that held a strong fascination for future Irish dramatists. Indeed, it could almost be said that the Abbey created the basic elements of a national theatrical style. </a:t>
            </a:r>
            <a:endParaRPr lang="ar-IQ" dirty="0"/>
          </a:p>
        </p:txBody>
      </p:sp>
    </p:spTree>
  </p:cSld>
  <p:clrMapOvr>
    <a:masterClrMapping/>
  </p:clrMapOvr>
  <p:transition>
    <p:split orient="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74638"/>
            <a:ext cx="8147248" cy="850106"/>
          </a:xfrm>
        </p:spPr>
        <p:txBody>
          <a:bodyPr/>
          <a:lstStyle/>
          <a:p>
            <a:pPr rtl="0"/>
            <a:r>
              <a:rPr lang="en-US" dirty="0" smtClean="0"/>
              <a:t>Irish Theatre</a:t>
            </a:r>
            <a:endParaRPr lang="ar-IQ" dirty="0"/>
          </a:p>
        </p:txBody>
      </p:sp>
      <p:sp>
        <p:nvSpPr>
          <p:cNvPr id="3" name="Content Placeholder 2"/>
          <p:cNvSpPr>
            <a:spLocks noGrp="1"/>
          </p:cNvSpPr>
          <p:nvPr>
            <p:ph idx="1"/>
          </p:nvPr>
        </p:nvSpPr>
        <p:spPr>
          <a:xfrm>
            <a:off x="395536" y="1124744"/>
            <a:ext cx="8291264" cy="5001419"/>
          </a:xfrm>
        </p:spPr>
        <p:txBody>
          <a:bodyPr>
            <a:normAutofit fontScale="77500" lnSpcReduction="20000"/>
          </a:bodyPr>
          <a:lstStyle/>
          <a:p>
            <a:pPr algn="just" rtl="0"/>
            <a:r>
              <a:rPr lang="en-US" dirty="0" smtClean="0"/>
              <a:t>The twentieth century saw a number of Irish playwrights come to prominence. </a:t>
            </a:r>
            <a:r>
              <a:rPr lang="en-US" dirty="0" smtClean="0">
                <a:hlinkClick r:id="rId2" tooltip="Samuel Beckett"/>
              </a:rPr>
              <a:t>Samuel Beckett</a:t>
            </a:r>
            <a:r>
              <a:rPr lang="en-US" dirty="0" smtClean="0"/>
              <a:t> is probably the most significant of these. Beckett had a long career as a novelist and poet before his first play, </a:t>
            </a:r>
            <a:r>
              <a:rPr lang="en-US" i="1" dirty="0" smtClean="0">
                <a:hlinkClick r:id="rId3" tooltip="Waiting for Godot"/>
              </a:rPr>
              <a:t>Waiting for </a:t>
            </a:r>
            <a:r>
              <a:rPr lang="en-US" i="1" dirty="0" err="1" smtClean="0">
                <a:hlinkClick r:id="rId3" tooltip="Waiting for Godot"/>
              </a:rPr>
              <a:t>Godot</a:t>
            </a:r>
            <a:r>
              <a:rPr lang="en-US" dirty="0" smtClean="0"/>
              <a:t> (1953) made him famous. This play, along with his second, </a:t>
            </a:r>
            <a:r>
              <a:rPr lang="en-US" i="1" dirty="0" smtClean="0">
                <a:hlinkClick r:id="rId4" tooltip="Endgame (play)"/>
              </a:rPr>
              <a:t>Endgame</a:t>
            </a:r>
            <a:r>
              <a:rPr lang="en-US" dirty="0" smtClean="0"/>
              <a:t>, is one of the great works of </a:t>
            </a:r>
            <a:r>
              <a:rPr lang="en-US" dirty="0" smtClean="0">
                <a:solidFill>
                  <a:srgbClr val="C00000"/>
                </a:solidFill>
                <a:hlinkClick r:id="rId5" tooltip="Absurdism"/>
              </a:rPr>
              <a:t>absurdist</a:t>
            </a:r>
            <a:r>
              <a:rPr lang="en-US" dirty="0" smtClean="0"/>
              <a:t> theatre.</a:t>
            </a:r>
          </a:p>
          <a:p>
            <a:pPr algn="just" rtl="0"/>
            <a:r>
              <a:rPr lang="en-US" dirty="0" smtClean="0"/>
              <a:t>The </a:t>
            </a:r>
            <a:r>
              <a:rPr lang="en-US" dirty="0" smtClean="0">
                <a:hlinkClick r:id="rId6" tooltip="Lyric Theatre, Dublin"/>
              </a:rPr>
              <a:t>Lyric Theatre</a:t>
            </a:r>
            <a:r>
              <a:rPr lang="en-US" dirty="0" smtClean="0"/>
              <a:t>, founded in 1944 by </a:t>
            </a:r>
            <a:r>
              <a:rPr lang="en-US" dirty="0" smtClean="0">
                <a:hlinkClick r:id="rId7" tooltip="Austin Clarke (poet)"/>
              </a:rPr>
              <a:t>Austin Clarke</a:t>
            </a:r>
            <a:r>
              <a:rPr lang="en-US" dirty="0" smtClean="0"/>
              <a:t> was based in the Abbey until 1951 and produced many of Clarke's own </a:t>
            </a:r>
            <a:r>
              <a:rPr lang="en-US" dirty="0" smtClean="0">
                <a:hlinkClick r:id="rId8" tooltip="Verse play"/>
              </a:rPr>
              <a:t>verse plays</a:t>
            </a:r>
            <a:r>
              <a:rPr lang="en-US" dirty="0" smtClean="0"/>
              <a:t>.</a:t>
            </a:r>
          </a:p>
          <a:p>
            <a:pPr algn="just" rtl="0"/>
            <a:r>
              <a:rPr lang="en-US" dirty="0" smtClean="0"/>
              <a:t>"</a:t>
            </a:r>
            <a:r>
              <a:rPr lang="en-US" b="1" dirty="0" smtClean="0"/>
              <a:t>the Absurd</a:t>
            </a:r>
            <a:r>
              <a:rPr lang="en-US" dirty="0" smtClean="0"/>
              <a:t>" refers to the conflict between the human tendency to seek </a:t>
            </a:r>
            <a:r>
              <a:rPr lang="en-US" dirty="0" smtClean="0">
                <a:hlinkClick r:id="rId9" tooltip="Intrinsic value (ethics)"/>
              </a:rPr>
              <a:t>inherent value</a:t>
            </a:r>
            <a:r>
              <a:rPr lang="en-US" dirty="0" smtClean="0"/>
              <a:t> and </a:t>
            </a:r>
            <a:r>
              <a:rPr lang="en-US" dirty="0" smtClean="0">
                <a:hlinkClick r:id="rId10" tooltip="Meaning of life"/>
              </a:rPr>
              <a:t>meaning in life</a:t>
            </a:r>
            <a:r>
              <a:rPr lang="en-US" dirty="0" smtClean="0"/>
              <a:t> and human inability to find any due to actual lack of any meaning or value. In this context </a:t>
            </a:r>
            <a:r>
              <a:rPr lang="en-US" i="1" dirty="0" smtClean="0"/>
              <a:t>absurd</a:t>
            </a:r>
            <a:r>
              <a:rPr lang="en-US" dirty="0" smtClean="0"/>
              <a:t> does not mean "logically impossible", but rather "humanly impossible".</a:t>
            </a:r>
            <a:endParaRPr lang="ar-IQ" dirty="0"/>
          </a:p>
        </p:txBody>
      </p:sp>
    </p:spTree>
  </p:cSld>
  <p:clrMapOvr>
    <a:masterClrMapping/>
  </p:clrMapOvr>
  <p:transition>
    <p:split orient="ver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74638"/>
            <a:ext cx="8219256" cy="922114"/>
          </a:xfrm>
        </p:spPr>
        <p:txBody>
          <a:bodyPr/>
          <a:lstStyle/>
          <a:p>
            <a:pPr rtl="0"/>
            <a:r>
              <a:rPr lang="en-US" dirty="0" smtClean="0"/>
              <a:t>Irish literature</a:t>
            </a:r>
            <a:endParaRPr lang="ar-IQ" dirty="0"/>
          </a:p>
        </p:txBody>
      </p:sp>
      <p:sp>
        <p:nvSpPr>
          <p:cNvPr id="3" name="Content Placeholder 2"/>
          <p:cNvSpPr>
            <a:spLocks noGrp="1"/>
          </p:cNvSpPr>
          <p:nvPr>
            <p:ph idx="1"/>
          </p:nvPr>
        </p:nvSpPr>
        <p:spPr>
          <a:xfrm>
            <a:off x="467544" y="1268760"/>
            <a:ext cx="8219256" cy="4857403"/>
          </a:xfrm>
        </p:spPr>
        <p:txBody>
          <a:bodyPr>
            <a:normAutofit fontScale="85000" lnSpcReduction="20000"/>
          </a:bodyPr>
          <a:lstStyle/>
          <a:p>
            <a:pPr algn="just" rtl="0"/>
            <a:r>
              <a:rPr lang="en-US" dirty="0" smtClean="0"/>
              <a:t>Modern Irish literature is generally considered to have begun after the Irish Literary Renaissance, which spanned the years from 1885 to 1940 and is exemplified by the writings of William Butler Yeats, J. M. Synge, </a:t>
            </a:r>
            <a:r>
              <a:rPr lang="en-US" dirty="0" err="1" smtClean="0"/>
              <a:t>Padraic</a:t>
            </a:r>
            <a:r>
              <a:rPr lang="en-US" dirty="0" smtClean="0"/>
              <a:t> Colum, George Moore, and Sean O'Casey. </a:t>
            </a:r>
          </a:p>
          <a:p>
            <a:pPr algn="just" rtl="0"/>
            <a:r>
              <a:rPr lang="en-US" dirty="0" smtClean="0"/>
              <a:t>While the writers of the Irish Literary Renaissance concerned themselves with distinguishing Irish literature from its British counterpart by focusing on Celtic mythology, folklore, and the country's peasant culture, Irish literature since the advent of World War II concerns a wide variety of themes, styles, and subject matter.</a:t>
            </a:r>
            <a:endParaRPr lang="ar-IQ" dirty="0"/>
          </a:p>
        </p:txBody>
      </p:sp>
    </p:spTree>
  </p:cSld>
  <p:clrMapOvr>
    <a:masterClrMapping/>
  </p:clrMapOvr>
  <p:transition>
    <p:spli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74638"/>
            <a:ext cx="8219256" cy="994122"/>
          </a:xfrm>
        </p:spPr>
        <p:txBody>
          <a:bodyPr/>
          <a:lstStyle/>
          <a:p>
            <a:r>
              <a:rPr lang="en-US" dirty="0" smtClean="0"/>
              <a:t>Irish literature</a:t>
            </a:r>
            <a:endParaRPr lang="ar-IQ" dirty="0"/>
          </a:p>
        </p:txBody>
      </p:sp>
      <p:sp>
        <p:nvSpPr>
          <p:cNvPr id="3" name="Content Placeholder 2"/>
          <p:cNvSpPr>
            <a:spLocks noGrp="1"/>
          </p:cNvSpPr>
          <p:nvPr>
            <p:ph idx="1"/>
          </p:nvPr>
        </p:nvSpPr>
        <p:spPr>
          <a:xfrm>
            <a:off x="395536" y="1268760"/>
            <a:ext cx="8291264" cy="4857403"/>
          </a:xfrm>
        </p:spPr>
        <p:txBody>
          <a:bodyPr>
            <a:normAutofit fontScale="85000" lnSpcReduction="20000"/>
          </a:bodyPr>
          <a:lstStyle/>
          <a:p>
            <a:pPr algn="just" rtl="0"/>
            <a:r>
              <a:rPr lang="en-US" dirty="0" smtClean="0"/>
              <a:t>Ireland's neutrality during World War II evidences the country's attempts to distance itself politically from Great Britain; the period following the war was marked with violence associated with the Northern Irish strife between Protestants and Roman Catholics and the North's struggle for independence from England. </a:t>
            </a:r>
          </a:p>
          <a:p>
            <a:pPr algn="just" rtl="0"/>
            <a:r>
              <a:rPr lang="en-US" dirty="0" smtClean="0"/>
              <a:t>This political strife has become the predominant subject matter for such diverse writers as Benedict </a:t>
            </a:r>
            <a:r>
              <a:rPr lang="en-US" dirty="0" err="1" smtClean="0"/>
              <a:t>Kiely</a:t>
            </a:r>
            <a:r>
              <a:rPr lang="en-US" dirty="0" smtClean="0"/>
              <a:t>, Seamus Heaney, and others who, while condemning the brutality perpetuated by the Irish Republican Army, nevertheless advocate independence from Great Britain and a reunited country.</a:t>
            </a:r>
            <a:endParaRPr lang="ar-IQ" dirty="0"/>
          </a:p>
        </p:txBody>
      </p:sp>
    </p:spTree>
  </p:cSld>
  <p:clrMapOvr>
    <a:masterClrMapping/>
  </p:clrMapOvr>
  <p:transition>
    <p:pull dir="l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Irish literature</a:t>
            </a:r>
            <a:endParaRPr lang="ar-IQ" dirty="0"/>
          </a:p>
        </p:txBody>
      </p:sp>
      <p:sp>
        <p:nvSpPr>
          <p:cNvPr id="3" name="Content Placeholder 2"/>
          <p:cNvSpPr>
            <a:spLocks noGrp="1"/>
          </p:cNvSpPr>
          <p:nvPr>
            <p:ph idx="1"/>
          </p:nvPr>
        </p:nvSpPr>
        <p:spPr/>
        <p:txBody>
          <a:bodyPr>
            <a:normAutofit fontScale="85000" lnSpcReduction="20000"/>
          </a:bodyPr>
          <a:lstStyle/>
          <a:p>
            <a:pPr algn="just" rtl="0"/>
            <a:r>
              <a:rPr lang="en-US" dirty="0" smtClean="0"/>
              <a:t>Most Irish novels since World War II reveal their authors' preoccupation with political themes and the isolation and powerlessness felt by the country's inhabitants. The country's neutrality during the war often is blamed for the worldwide indifference to its literature following the war, which resulted in Irish writers producing what many critics perceive to be insular and parochial fiction. Many of these works contain stylistic similarities to the works of Irish novelist and short story writer James Joyce in their use of interior monologues and stream-of-consciousness narrative style. Among the most critically appreciated novelists are Benedict </a:t>
            </a:r>
            <a:r>
              <a:rPr lang="en-US" dirty="0" err="1" smtClean="0"/>
              <a:t>Kiely</a:t>
            </a:r>
            <a:r>
              <a:rPr lang="en-US" dirty="0" smtClean="0"/>
              <a:t>, John </a:t>
            </a:r>
            <a:r>
              <a:rPr lang="en-US" dirty="0" err="1" smtClean="0"/>
              <a:t>Banville</a:t>
            </a:r>
            <a:r>
              <a:rPr lang="en-US" dirty="0" smtClean="0"/>
              <a:t>, John </a:t>
            </a:r>
            <a:r>
              <a:rPr lang="en-US" dirty="0" err="1" smtClean="0"/>
              <a:t>McGahern</a:t>
            </a:r>
            <a:r>
              <a:rPr lang="en-US" dirty="0" smtClean="0"/>
              <a:t>, and Brian Moore. </a:t>
            </a:r>
            <a:endParaRPr lang="ar-IQ" dirty="0"/>
          </a:p>
        </p:txBody>
      </p:sp>
    </p:spTree>
  </p:cSld>
  <p:clrMapOvr>
    <a:masterClrMapping/>
  </p:clrMapOvr>
  <p:transition>
    <p:strips dir="l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pPr algn="just" rtl="0"/>
            <a:r>
              <a:rPr lang="en-US" dirty="0" smtClean="0"/>
              <a:t>A strange consideration lies at the heart of Irish writing in English. The strangeness resides in the fact that this literature is written in a language, English, which steadily gained ground in Ireland from the beginning of the seventeenth century at the expense of Irish, the native language.</a:t>
            </a:r>
          </a:p>
          <a:p>
            <a:pPr algn="just" rtl="0"/>
            <a:endParaRPr lang="en-US" dirty="0" smtClean="0"/>
          </a:p>
          <a:p>
            <a:pPr algn="just" rtl="0"/>
            <a:endParaRPr lang="ar-IQ" dirty="0"/>
          </a:p>
        </p:txBody>
      </p:sp>
    </p:spTree>
  </p:cSld>
  <p:clrMapOvr>
    <a:masterClrMapping/>
  </p:clrMapOvr>
  <p:transition>
    <p:pull dir="l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74638"/>
            <a:ext cx="8219256" cy="850106"/>
          </a:xfrm>
        </p:spPr>
        <p:txBody>
          <a:bodyPr/>
          <a:lstStyle/>
          <a:p>
            <a:pPr rtl="0"/>
            <a:r>
              <a:rPr lang="en-US" dirty="0" smtClean="0"/>
              <a:t>Irish literature</a:t>
            </a:r>
            <a:endParaRPr lang="ar-IQ" dirty="0"/>
          </a:p>
        </p:txBody>
      </p:sp>
      <p:sp>
        <p:nvSpPr>
          <p:cNvPr id="3" name="Content Placeholder 2"/>
          <p:cNvSpPr>
            <a:spLocks noGrp="1"/>
          </p:cNvSpPr>
          <p:nvPr>
            <p:ph idx="1"/>
          </p:nvPr>
        </p:nvSpPr>
        <p:spPr>
          <a:xfrm>
            <a:off x="467544" y="1268760"/>
            <a:ext cx="8219256" cy="4857403"/>
          </a:xfrm>
        </p:spPr>
        <p:txBody>
          <a:bodyPr>
            <a:normAutofit fontScale="77500" lnSpcReduction="20000"/>
          </a:bodyPr>
          <a:lstStyle/>
          <a:p>
            <a:pPr algn="just" rtl="0"/>
            <a:r>
              <a:rPr lang="en-US" dirty="0" smtClean="0"/>
              <a:t>Irish poetry since the death of Yeats in 1939 was initially dominated by Louis MacNeice and, later, John Montague, Patrick </a:t>
            </a:r>
            <a:r>
              <a:rPr lang="en-US" dirty="0" err="1" smtClean="0"/>
              <a:t>Kavanagh</a:t>
            </a:r>
            <a:r>
              <a:rPr lang="en-US" dirty="0" smtClean="0"/>
              <a:t>, and Thomas </a:t>
            </a:r>
            <a:r>
              <a:rPr lang="en-US" dirty="0" err="1" smtClean="0"/>
              <a:t>Kinsella</a:t>
            </a:r>
            <a:r>
              <a:rPr lang="en-US" dirty="0" smtClean="0"/>
              <a:t>. In the 1960s poets from Northern Ireland, including Derek Mahon, Paul Muldoon, and Nobel laureate Seamus Heaney, ignited another renaissance in Irish literature. These writers alternately depict the horrors of the violence in Ireland with writing of delicate beauty describing the rural Irish countryside. Irish drama since World War II often is considered to be dominated by the Absurdist works of Samuel Beckett, whose </a:t>
            </a:r>
            <a:r>
              <a:rPr lang="en-US" i="1" dirty="0" smtClean="0"/>
              <a:t>Waiting for </a:t>
            </a:r>
            <a:r>
              <a:rPr lang="en-US" i="1" dirty="0" err="1" smtClean="0"/>
              <a:t>Godot</a:t>
            </a:r>
            <a:r>
              <a:rPr lang="en-US" dirty="0" smtClean="0"/>
              <a:t> (1954) is considered the best example, and Brian </a:t>
            </a:r>
            <a:r>
              <a:rPr lang="en-US" dirty="0" err="1" smtClean="0"/>
              <a:t>Friel</a:t>
            </a:r>
            <a:r>
              <a:rPr lang="en-US" dirty="0" smtClean="0"/>
              <a:t>, whose play </a:t>
            </a:r>
            <a:r>
              <a:rPr lang="en-US" i="1" dirty="0" smtClean="0"/>
              <a:t>Translations</a:t>
            </a:r>
            <a:r>
              <a:rPr lang="en-US" dirty="0" smtClean="0"/>
              <a:t> (1981) attempts to debunk the stereotype of the ignorant Irish perpetuated by writers of the Irish Renaissance. </a:t>
            </a:r>
            <a:endParaRPr lang="ar-IQ" dirty="0"/>
          </a:p>
        </p:txBody>
      </p:sp>
    </p:spTree>
  </p:cSld>
  <p:clrMapOvr>
    <a:masterClrMapping/>
  </p:clrMapOvr>
  <p:transition>
    <p:pull dir="u"/>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a:r>
              <a:rPr lang="en-US" dirty="0" smtClean="0"/>
              <a:t>Irish literature</a:t>
            </a:r>
            <a:endParaRPr lang="ar-IQ" dirty="0"/>
          </a:p>
        </p:txBody>
      </p:sp>
      <p:sp>
        <p:nvSpPr>
          <p:cNvPr id="3" name="Content Placeholder 2"/>
          <p:cNvSpPr>
            <a:spLocks noGrp="1"/>
          </p:cNvSpPr>
          <p:nvPr>
            <p:ph idx="1"/>
          </p:nvPr>
        </p:nvSpPr>
        <p:spPr>
          <a:xfrm>
            <a:off x="395536" y="1196752"/>
            <a:ext cx="8147248" cy="4929411"/>
          </a:xfrm>
        </p:spPr>
        <p:txBody>
          <a:bodyPr>
            <a:noAutofit/>
          </a:bodyPr>
          <a:lstStyle/>
          <a:p>
            <a:pPr algn="l" rtl="0"/>
            <a:r>
              <a:rPr lang="en-US" sz="1100" dirty="0" smtClean="0"/>
              <a:t>John </a:t>
            </a:r>
            <a:r>
              <a:rPr lang="en-US" sz="1100" dirty="0" err="1" smtClean="0"/>
              <a:t>Banville</a:t>
            </a:r>
            <a:r>
              <a:rPr lang="en-US" sz="1100" dirty="0" smtClean="0"/>
              <a:t/>
            </a:r>
            <a:br>
              <a:rPr lang="en-US" sz="1100" dirty="0" smtClean="0"/>
            </a:br>
            <a:r>
              <a:rPr lang="en-US" sz="1100" i="1" dirty="0" smtClean="0"/>
              <a:t>Long </a:t>
            </a:r>
            <a:r>
              <a:rPr lang="en-US" sz="1100" i="1" dirty="0" err="1" smtClean="0"/>
              <a:t>Lankin</a:t>
            </a:r>
            <a:r>
              <a:rPr lang="en-US" sz="1100" dirty="0" smtClean="0"/>
              <a:t> (novel) 1970</a:t>
            </a:r>
            <a:br>
              <a:rPr lang="en-US" sz="1100" dirty="0" smtClean="0"/>
            </a:br>
            <a:r>
              <a:rPr lang="en-US" sz="1100" i="1" dirty="0" err="1" smtClean="0"/>
              <a:t>Nightspawn</a:t>
            </a:r>
            <a:r>
              <a:rPr lang="en-US" sz="1100" dirty="0" smtClean="0"/>
              <a:t> (novel) 1971</a:t>
            </a:r>
            <a:br>
              <a:rPr lang="en-US" sz="1100" dirty="0" smtClean="0"/>
            </a:br>
            <a:r>
              <a:rPr lang="en-US" sz="1100" i="1" dirty="0" smtClean="0"/>
              <a:t>Birchwood</a:t>
            </a:r>
            <a:r>
              <a:rPr lang="en-US" sz="1100" dirty="0" smtClean="0"/>
              <a:t> (novel) 1973</a:t>
            </a:r>
            <a:br>
              <a:rPr lang="en-US" sz="1100" dirty="0" smtClean="0"/>
            </a:br>
            <a:r>
              <a:rPr lang="en-US" sz="1100" i="1" dirty="0" smtClean="0"/>
              <a:t>Copernicus</a:t>
            </a:r>
            <a:r>
              <a:rPr lang="en-US" sz="1100" dirty="0" smtClean="0"/>
              <a:t> (novel) 1976</a:t>
            </a:r>
            <a:br>
              <a:rPr lang="en-US" sz="1100" dirty="0" smtClean="0"/>
            </a:br>
            <a:r>
              <a:rPr lang="en-US" sz="1100" i="1" dirty="0" err="1" smtClean="0"/>
              <a:t>Kepler</a:t>
            </a:r>
            <a:r>
              <a:rPr lang="en-US" sz="1100" dirty="0" smtClean="0"/>
              <a:t> (novel) 1981</a:t>
            </a:r>
            <a:br>
              <a:rPr lang="en-US" sz="1100" dirty="0" smtClean="0"/>
            </a:br>
            <a:r>
              <a:rPr lang="en-US" sz="1100" i="1" dirty="0" smtClean="0"/>
              <a:t>The Newton Letter</a:t>
            </a:r>
            <a:r>
              <a:rPr lang="en-US" sz="1100" dirty="0" smtClean="0"/>
              <a:t> (novel) 1983</a:t>
            </a:r>
            <a:br>
              <a:rPr lang="en-US" sz="1100" dirty="0" smtClean="0"/>
            </a:br>
            <a:r>
              <a:rPr lang="en-US" sz="1100" i="1" dirty="0" err="1" smtClean="0"/>
              <a:t>Mephisto</a:t>
            </a:r>
            <a:r>
              <a:rPr lang="en-US" sz="1100" dirty="0" smtClean="0"/>
              <a:t> (novel) 1986</a:t>
            </a:r>
          </a:p>
          <a:p>
            <a:pPr algn="l" rtl="0"/>
            <a:r>
              <a:rPr lang="en-US" sz="1100" dirty="0" smtClean="0"/>
              <a:t>Samuel Beckett</a:t>
            </a:r>
            <a:br>
              <a:rPr lang="en-US" sz="1100" dirty="0" smtClean="0"/>
            </a:br>
            <a:r>
              <a:rPr lang="en-US" sz="1100" i="1" dirty="0" smtClean="0"/>
              <a:t>Molloy</a:t>
            </a:r>
            <a:r>
              <a:rPr lang="en-US" sz="1100" dirty="0" smtClean="0"/>
              <a:t> (novel) 1950</a:t>
            </a:r>
            <a:br>
              <a:rPr lang="en-US" sz="1100" dirty="0" smtClean="0"/>
            </a:br>
            <a:r>
              <a:rPr lang="en-US" sz="1100" i="1" dirty="0" smtClean="0"/>
              <a:t>Malone Dies</a:t>
            </a:r>
            <a:r>
              <a:rPr lang="en-US" sz="1100" dirty="0" smtClean="0"/>
              <a:t> (novel) 1952</a:t>
            </a:r>
            <a:br>
              <a:rPr lang="en-US" sz="1100" dirty="0" smtClean="0"/>
            </a:br>
            <a:r>
              <a:rPr lang="en-US" sz="1100" i="1" dirty="0" smtClean="0"/>
              <a:t>Waiting for </a:t>
            </a:r>
            <a:r>
              <a:rPr lang="en-US" sz="1100" i="1" dirty="0" err="1" smtClean="0"/>
              <a:t>Godot</a:t>
            </a:r>
            <a:r>
              <a:rPr lang="en-US" sz="1100" dirty="0" smtClean="0"/>
              <a:t> (drama) 1954</a:t>
            </a:r>
            <a:br>
              <a:rPr lang="en-US" sz="1100" dirty="0" smtClean="0"/>
            </a:br>
            <a:r>
              <a:rPr lang="en-US" sz="1100" i="1" dirty="0" smtClean="0"/>
              <a:t>The </a:t>
            </a:r>
            <a:r>
              <a:rPr lang="en-US" sz="1100" i="1" dirty="0" err="1" smtClean="0"/>
              <a:t>Unnameable</a:t>
            </a:r>
            <a:r>
              <a:rPr lang="en-US" sz="1100" dirty="0" smtClean="0"/>
              <a:t> (novel) 1955</a:t>
            </a:r>
            <a:br>
              <a:rPr lang="en-US" sz="1100" dirty="0" smtClean="0"/>
            </a:br>
            <a:r>
              <a:rPr lang="en-US" sz="1100" i="1" dirty="0" smtClean="0"/>
              <a:t>Endgame</a:t>
            </a:r>
            <a:r>
              <a:rPr lang="en-US" sz="1100" dirty="0" smtClean="0"/>
              <a:t> (drama) 1956</a:t>
            </a:r>
            <a:br>
              <a:rPr lang="en-US" sz="1100" dirty="0" smtClean="0"/>
            </a:br>
            <a:r>
              <a:rPr lang="en-US" sz="1100" i="1" dirty="0" err="1" smtClean="0"/>
              <a:t>Krapp's</a:t>
            </a:r>
            <a:r>
              <a:rPr lang="en-US" sz="1100" i="1" dirty="0" smtClean="0"/>
              <a:t> Last Tape</a:t>
            </a:r>
            <a:r>
              <a:rPr lang="en-US" sz="1100" dirty="0" smtClean="0"/>
              <a:t> (drama) 1958</a:t>
            </a:r>
            <a:br>
              <a:rPr lang="en-US" sz="1100" dirty="0" smtClean="0"/>
            </a:br>
            <a:r>
              <a:rPr lang="en-US" sz="1100" i="1" dirty="0" smtClean="0"/>
              <a:t>Radio II</a:t>
            </a:r>
            <a:r>
              <a:rPr lang="en-US" sz="1100" dirty="0" smtClean="0"/>
              <a:t> (drama) 1960</a:t>
            </a:r>
            <a:br>
              <a:rPr lang="en-US" sz="1100" dirty="0" smtClean="0"/>
            </a:br>
            <a:r>
              <a:rPr lang="en-US" sz="1100" i="1" dirty="0" smtClean="0"/>
              <a:t>Happy Days</a:t>
            </a:r>
            <a:r>
              <a:rPr lang="en-US" sz="1100" dirty="0" smtClean="0"/>
              <a:t> (drama) 1961</a:t>
            </a:r>
            <a:br>
              <a:rPr lang="en-US" sz="1100" dirty="0" smtClean="0"/>
            </a:br>
            <a:r>
              <a:rPr lang="en-US" sz="1100" i="1" dirty="0" smtClean="0"/>
              <a:t>Ghost Trio III</a:t>
            </a:r>
            <a:r>
              <a:rPr lang="en-US" sz="1100" dirty="0" smtClean="0"/>
              <a:t> (drama) 1976</a:t>
            </a:r>
          </a:p>
          <a:p>
            <a:pPr algn="l" rtl="0"/>
            <a:r>
              <a:rPr lang="en-US" sz="1100" dirty="0" smtClean="0"/>
              <a:t>Brendan Behan</a:t>
            </a:r>
            <a:br>
              <a:rPr lang="en-US" sz="1100" dirty="0" smtClean="0"/>
            </a:br>
            <a:r>
              <a:rPr lang="en-US" sz="1100" i="1" dirty="0" smtClean="0"/>
              <a:t>The </a:t>
            </a:r>
            <a:r>
              <a:rPr lang="en-US" sz="1100" i="1" dirty="0" err="1" smtClean="0"/>
              <a:t>Quare</a:t>
            </a:r>
            <a:r>
              <a:rPr lang="en-US" sz="1100" i="1" dirty="0" smtClean="0"/>
              <a:t> Fellow</a:t>
            </a:r>
            <a:r>
              <a:rPr lang="en-US" sz="1100" dirty="0" smtClean="0"/>
              <a:t> (drama) 1956</a:t>
            </a:r>
            <a:br>
              <a:rPr lang="en-US" sz="1100" dirty="0" smtClean="0"/>
            </a:br>
            <a:r>
              <a:rPr lang="en-US" sz="1100" i="1" dirty="0" smtClean="0"/>
              <a:t>The Hostage</a:t>
            </a:r>
            <a:r>
              <a:rPr lang="en-US" sz="1100" dirty="0" smtClean="0"/>
              <a:t> (drama) 1958</a:t>
            </a:r>
            <a:br>
              <a:rPr lang="en-US" sz="1100" dirty="0" smtClean="0"/>
            </a:br>
            <a:r>
              <a:rPr lang="en-US" sz="1100" i="1" dirty="0" err="1" smtClean="0"/>
              <a:t>Borstal</a:t>
            </a:r>
            <a:r>
              <a:rPr lang="en-US" sz="1100" i="1" dirty="0" smtClean="0"/>
              <a:t> Boy</a:t>
            </a:r>
            <a:r>
              <a:rPr lang="en-US" sz="1100" dirty="0" smtClean="0"/>
              <a:t> (novel) 1961</a:t>
            </a:r>
          </a:p>
          <a:p>
            <a:pPr algn="l" rtl="0"/>
            <a:r>
              <a:rPr lang="en-US" sz="1100" dirty="0" smtClean="0"/>
              <a:t>Maeve </a:t>
            </a:r>
            <a:r>
              <a:rPr lang="en-US" sz="1100" dirty="0" err="1" smtClean="0"/>
              <a:t>Binchy</a:t>
            </a:r>
            <a:r>
              <a:rPr lang="en-US" sz="1100" dirty="0" smtClean="0"/>
              <a:t/>
            </a:r>
            <a:br>
              <a:rPr lang="en-US" sz="1100" dirty="0" smtClean="0"/>
            </a:br>
            <a:r>
              <a:rPr lang="en-US" sz="1100" i="1" dirty="0" smtClean="0"/>
              <a:t>Light a Penny Candle</a:t>
            </a:r>
            <a:r>
              <a:rPr lang="en-US" sz="1100" dirty="0" smtClean="0"/>
              <a:t> (poetry) 1982</a:t>
            </a:r>
            <a:br>
              <a:rPr lang="en-US" sz="1100" dirty="0" smtClean="0"/>
            </a:br>
            <a:r>
              <a:rPr lang="en-US" sz="1100" i="1" dirty="0" smtClean="0"/>
              <a:t>Echoes</a:t>
            </a:r>
            <a:r>
              <a:rPr lang="en-US" sz="1100" dirty="0" smtClean="0"/>
              <a:t> (novel) 1985</a:t>
            </a:r>
          </a:p>
          <a:p>
            <a:pPr algn="l" rtl="0"/>
            <a:r>
              <a:rPr lang="en-US" sz="1100" dirty="0" smtClean="0"/>
              <a:t>Elizabeth Bowen</a:t>
            </a:r>
            <a:br>
              <a:rPr lang="en-US" sz="1100" dirty="0" smtClean="0"/>
            </a:br>
            <a:r>
              <a:rPr lang="en-US" sz="1100" i="1" dirty="0" smtClean="0"/>
              <a:t>The Hotel</a:t>
            </a:r>
            <a:r>
              <a:rPr lang="en-US" sz="1100" dirty="0" smtClean="0"/>
              <a:t> (novel) 1927</a:t>
            </a:r>
            <a:br>
              <a:rPr lang="en-US" sz="1100" dirty="0" smtClean="0"/>
            </a:br>
            <a:r>
              <a:rPr lang="en-US" sz="1100" i="1" dirty="0" smtClean="0"/>
              <a:t>The Last September</a:t>
            </a:r>
            <a:r>
              <a:rPr lang="en-US" sz="1100" dirty="0" smtClean="0"/>
              <a:t> (novel) 1929</a:t>
            </a:r>
          </a:p>
          <a:p>
            <a:pPr algn="l" rtl="0"/>
            <a:r>
              <a:rPr lang="en-US" sz="1100" dirty="0" smtClean="0"/>
              <a:t/>
            </a:r>
            <a:br>
              <a:rPr lang="en-US" sz="1100" dirty="0" smtClean="0"/>
            </a:br>
            <a:endParaRPr lang="en-US" sz="1100" dirty="0"/>
          </a:p>
        </p:txBody>
      </p:sp>
    </p:spTree>
  </p:cSld>
  <p:clrMapOvr>
    <a:masterClrMapping/>
  </p:clrMapOvr>
  <p:transition>
    <p:wipe dir="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74638"/>
            <a:ext cx="8219256" cy="922114"/>
          </a:xfrm>
        </p:spPr>
        <p:txBody>
          <a:bodyPr/>
          <a:lstStyle/>
          <a:p>
            <a:r>
              <a:rPr lang="en-US" dirty="0" smtClean="0"/>
              <a:t>Irish literature</a:t>
            </a:r>
            <a:endParaRPr lang="ar-IQ" dirty="0"/>
          </a:p>
        </p:txBody>
      </p:sp>
      <p:sp>
        <p:nvSpPr>
          <p:cNvPr id="3" name="Content Placeholder 2"/>
          <p:cNvSpPr>
            <a:spLocks noGrp="1"/>
          </p:cNvSpPr>
          <p:nvPr>
            <p:ph idx="1"/>
          </p:nvPr>
        </p:nvSpPr>
        <p:spPr>
          <a:xfrm>
            <a:off x="467544" y="1412776"/>
            <a:ext cx="8136904" cy="4713387"/>
          </a:xfrm>
        </p:spPr>
        <p:txBody>
          <a:bodyPr>
            <a:normAutofit fontScale="40000" lnSpcReduction="20000"/>
          </a:bodyPr>
          <a:lstStyle/>
          <a:p>
            <a:pPr algn="l" rtl="0"/>
            <a:r>
              <a:rPr lang="en-US" i="1" dirty="0" smtClean="0"/>
              <a:t>Friends and Relations</a:t>
            </a:r>
            <a:r>
              <a:rPr lang="en-US" dirty="0" smtClean="0"/>
              <a:t> (novel) 1931</a:t>
            </a:r>
            <a:br>
              <a:rPr lang="en-US" dirty="0" smtClean="0"/>
            </a:br>
            <a:r>
              <a:rPr lang="en-US" i="1" dirty="0" smtClean="0"/>
              <a:t>To the North</a:t>
            </a:r>
            <a:r>
              <a:rPr lang="en-US" dirty="0" smtClean="0"/>
              <a:t> (novel) 1932</a:t>
            </a:r>
            <a:br>
              <a:rPr lang="en-US" dirty="0" smtClean="0"/>
            </a:br>
            <a:r>
              <a:rPr lang="en-US" i="1" dirty="0" smtClean="0"/>
              <a:t>The Death of the Heart</a:t>
            </a:r>
            <a:r>
              <a:rPr lang="en-US" dirty="0" smtClean="0"/>
              <a:t> (novel) 1935</a:t>
            </a:r>
            <a:br>
              <a:rPr lang="en-US" dirty="0" smtClean="0"/>
            </a:br>
            <a:r>
              <a:rPr lang="en-US" i="1" dirty="0" smtClean="0"/>
              <a:t>The House in Paris</a:t>
            </a:r>
            <a:r>
              <a:rPr lang="en-US" dirty="0" smtClean="0"/>
              <a:t> (novel) 1935</a:t>
            </a:r>
            <a:br>
              <a:rPr lang="en-US" dirty="0" smtClean="0"/>
            </a:br>
            <a:r>
              <a:rPr lang="en-US" i="1" dirty="0" smtClean="0"/>
              <a:t>The Heat of the Day</a:t>
            </a:r>
            <a:r>
              <a:rPr lang="en-US" dirty="0" smtClean="0"/>
              <a:t> (novel) 1949</a:t>
            </a:r>
            <a:br>
              <a:rPr lang="en-US" dirty="0" smtClean="0"/>
            </a:br>
            <a:r>
              <a:rPr lang="en-US" i="1" dirty="0" smtClean="0"/>
              <a:t>A World of Love</a:t>
            </a:r>
            <a:r>
              <a:rPr lang="en-US" dirty="0" smtClean="0"/>
              <a:t> (novel) 1955</a:t>
            </a:r>
            <a:br>
              <a:rPr lang="en-US" dirty="0" smtClean="0"/>
            </a:br>
            <a:r>
              <a:rPr lang="en-US" i="1" dirty="0" smtClean="0"/>
              <a:t>The Little Girls</a:t>
            </a:r>
            <a:r>
              <a:rPr lang="en-US" dirty="0" smtClean="0"/>
              <a:t> (novel) 1964</a:t>
            </a:r>
            <a:br>
              <a:rPr lang="en-US" dirty="0" smtClean="0"/>
            </a:br>
            <a:r>
              <a:rPr lang="en-US" i="1" dirty="0" smtClean="0"/>
              <a:t>Eva Trout</a:t>
            </a:r>
            <a:r>
              <a:rPr lang="en-US" dirty="0" smtClean="0"/>
              <a:t> (novel) 1968</a:t>
            </a:r>
            <a:br>
              <a:rPr lang="en-US" dirty="0" smtClean="0"/>
            </a:br>
            <a:r>
              <a:rPr lang="en-US" i="1" dirty="0" smtClean="0"/>
              <a:t>The Collected Stories of Elizabeth Bowen</a:t>
            </a:r>
            <a:r>
              <a:rPr lang="en-US" dirty="0" smtClean="0"/>
              <a:t> (short stories) 1981</a:t>
            </a:r>
          </a:p>
          <a:p>
            <a:pPr algn="l" rtl="0"/>
            <a:r>
              <a:rPr lang="en-US" dirty="0" smtClean="0"/>
              <a:t>John Boyd</a:t>
            </a:r>
            <a:br>
              <a:rPr lang="en-US" dirty="0" smtClean="0"/>
            </a:br>
            <a:r>
              <a:rPr lang="en-US" i="1" dirty="0" smtClean="0"/>
              <a:t>The Flats</a:t>
            </a:r>
            <a:r>
              <a:rPr lang="en-US" dirty="0" smtClean="0"/>
              <a:t> (drama) 1971</a:t>
            </a:r>
          </a:p>
          <a:p>
            <a:pPr algn="l" rtl="0"/>
            <a:r>
              <a:rPr lang="en-US" dirty="0" smtClean="0"/>
              <a:t>Clare </a:t>
            </a:r>
            <a:r>
              <a:rPr lang="en-US" dirty="0" err="1" smtClean="0"/>
              <a:t>Boylan</a:t>
            </a:r>
            <a:r>
              <a:rPr lang="en-US" dirty="0" smtClean="0"/>
              <a:t/>
            </a:r>
            <a:br>
              <a:rPr lang="en-US" dirty="0" smtClean="0"/>
            </a:br>
            <a:r>
              <a:rPr lang="en-US" i="1" dirty="0" smtClean="0"/>
              <a:t>Holy Pictures</a:t>
            </a:r>
            <a:r>
              <a:rPr lang="en-US" dirty="0" smtClean="0"/>
              <a:t> (novel) 1983</a:t>
            </a:r>
          </a:p>
          <a:p>
            <a:pPr algn="l" rtl="0"/>
            <a:r>
              <a:rPr lang="en-US" dirty="0" err="1" smtClean="0"/>
              <a:t>Ciaran</a:t>
            </a:r>
            <a:r>
              <a:rPr lang="en-US" dirty="0" smtClean="0"/>
              <a:t> Carson</a:t>
            </a:r>
            <a:br>
              <a:rPr lang="en-US" dirty="0" smtClean="0"/>
            </a:br>
            <a:r>
              <a:rPr lang="en-US" i="1" dirty="0" smtClean="0"/>
              <a:t>The Irish for No</a:t>
            </a:r>
            <a:r>
              <a:rPr lang="en-US" dirty="0" smtClean="0"/>
              <a:t> (poetry) 1987</a:t>
            </a:r>
          </a:p>
          <a:p>
            <a:pPr algn="l" rtl="0"/>
            <a:r>
              <a:rPr lang="en-US" dirty="0" smtClean="0"/>
              <a:t>Austin Clarke</a:t>
            </a:r>
            <a:br>
              <a:rPr lang="en-US" dirty="0" smtClean="0"/>
            </a:br>
            <a:r>
              <a:rPr lang="en-US" i="1" dirty="0" smtClean="0"/>
              <a:t>Pilgrimage</a:t>
            </a:r>
            <a:r>
              <a:rPr lang="en-US" dirty="0" smtClean="0"/>
              <a:t> (poetry) 1929</a:t>
            </a:r>
            <a:br>
              <a:rPr lang="en-US" dirty="0" smtClean="0"/>
            </a:br>
            <a:r>
              <a:rPr lang="en-US" i="1" dirty="0" smtClean="0"/>
              <a:t>Collected Poems</a:t>
            </a:r>
            <a:r>
              <a:rPr lang="en-US" dirty="0" smtClean="0"/>
              <a:t> (poetry) 1936</a:t>
            </a:r>
            <a:br>
              <a:rPr lang="en-US" dirty="0" smtClean="0"/>
            </a:br>
            <a:r>
              <a:rPr lang="en-US" i="1" dirty="0" smtClean="0"/>
              <a:t>Night and Morning</a:t>
            </a:r>
            <a:r>
              <a:rPr lang="en-US" dirty="0" smtClean="0"/>
              <a:t> (poetry) 1938</a:t>
            </a:r>
            <a:br>
              <a:rPr lang="en-US" dirty="0" smtClean="0"/>
            </a:br>
            <a:r>
              <a:rPr lang="en-US" i="1" dirty="0" smtClean="0"/>
              <a:t>Ancient Lights</a:t>
            </a:r>
            <a:r>
              <a:rPr lang="en-US" dirty="0" smtClean="0"/>
              <a:t> (poetry) 1955</a:t>
            </a:r>
            <a:br>
              <a:rPr lang="en-US" dirty="0" smtClean="0"/>
            </a:br>
            <a:r>
              <a:rPr lang="en-US" i="1" dirty="0" smtClean="0"/>
              <a:t>Later Poems</a:t>
            </a:r>
            <a:r>
              <a:rPr lang="en-US" dirty="0" smtClean="0"/>
              <a:t> (poetry) 1961</a:t>
            </a:r>
            <a:br>
              <a:rPr lang="en-US" dirty="0" smtClean="0"/>
            </a:br>
            <a:r>
              <a:rPr lang="en-US" i="1" dirty="0" smtClean="0"/>
              <a:t>Flight to Africa</a:t>
            </a:r>
            <a:r>
              <a:rPr lang="en-US" dirty="0" smtClean="0"/>
              <a:t> (poetry) 1963</a:t>
            </a:r>
            <a:br>
              <a:rPr lang="en-US" dirty="0" smtClean="0"/>
            </a:br>
            <a:r>
              <a:rPr lang="en-US" i="1" dirty="0" smtClean="0"/>
              <a:t>Mnemosyne Lay in Dust</a:t>
            </a:r>
            <a:r>
              <a:rPr lang="en-US" dirty="0" smtClean="0"/>
              <a:t> (poetry) 1966</a:t>
            </a:r>
            <a:br>
              <a:rPr lang="en-US" dirty="0" smtClean="0"/>
            </a:br>
            <a:r>
              <a:rPr lang="en-US" i="1" dirty="0" smtClean="0"/>
              <a:t>Old-fashioned Pilgrimage</a:t>
            </a:r>
            <a:r>
              <a:rPr lang="en-US" dirty="0" smtClean="0"/>
              <a:t> (poetry) 1967</a:t>
            </a:r>
            <a:br>
              <a:rPr lang="en-US" dirty="0" smtClean="0"/>
            </a:br>
            <a:endParaRPr lang="en-US" dirty="0" smtClean="0"/>
          </a:p>
        </p:txBody>
      </p:sp>
    </p:spTree>
  </p:cSld>
  <p:clrMapOvr>
    <a:masterClrMapping/>
  </p:clrMapOvr>
  <p:transition>
    <p:wipe dir="u"/>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Irish literature</a:t>
            </a:r>
            <a:endParaRPr lang="ar-IQ" dirty="0"/>
          </a:p>
        </p:txBody>
      </p:sp>
      <p:sp>
        <p:nvSpPr>
          <p:cNvPr id="3" name="Content Placeholder 2"/>
          <p:cNvSpPr>
            <a:spLocks noGrp="1"/>
          </p:cNvSpPr>
          <p:nvPr>
            <p:ph idx="1"/>
          </p:nvPr>
        </p:nvSpPr>
        <p:spPr/>
        <p:txBody>
          <a:bodyPr>
            <a:normAutofit fontScale="47500" lnSpcReduction="20000"/>
          </a:bodyPr>
          <a:lstStyle/>
          <a:p>
            <a:pPr algn="l" rtl="0"/>
            <a:r>
              <a:rPr lang="en-US" i="1" dirty="0" smtClean="0"/>
              <a:t>The Echo at </a:t>
            </a:r>
            <a:r>
              <a:rPr lang="en-US" i="1" dirty="0" err="1" smtClean="0"/>
              <a:t>Coole</a:t>
            </a:r>
            <a:r>
              <a:rPr lang="en-US" dirty="0" smtClean="0"/>
              <a:t> (poetry) 1968</a:t>
            </a:r>
            <a:br>
              <a:rPr lang="en-US" dirty="0" smtClean="0"/>
            </a:br>
            <a:r>
              <a:rPr lang="en-US" i="1" dirty="0" smtClean="0"/>
              <a:t>Collected Poems</a:t>
            </a:r>
            <a:r>
              <a:rPr lang="en-US" dirty="0" smtClean="0"/>
              <a:t> (poetry) 1974</a:t>
            </a:r>
          </a:p>
          <a:p>
            <a:pPr algn="l" rtl="0"/>
            <a:r>
              <a:rPr lang="en-US" dirty="0" smtClean="0"/>
              <a:t>Anthony Cronin</a:t>
            </a:r>
            <a:br>
              <a:rPr lang="en-US" dirty="0" smtClean="0"/>
            </a:br>
            <a:r>
              <a:rPr lang="en-US" i="1" dirty="0" smtClean="0"/>
              <a:t>The Life of Riley</a:t>
            </a:r>
            <a:r>
              <a:rPr lang="en-US" dirty="0" smtClean="0"/>
              <a:t> (novel) 1964</a:t>
            </a:r>
            <a:br>
              <a:rPr lang="en-US" dirty="0" smtClean="0"/>
            </a:br>
            <a:r>
              <a:rPr lang="en-US" i="1" dirty="0" smtClean="0"/>
              <a:t>Dead as Doornails</a:t>
            </a:r>
            <a:r>
              <a:rPr lang="en-US" dirty="0" smtClean="0"/>
              <a:t> (autobiography) 1976</a:t>
            </a:r>
            <a:br>
              <a:rPr lang="en-US" dirty="0" smtClean="0"/>
            </a:br>
            <a:r>
              <a:rPr lang="en-US" i="1" dirty="0" smtClean="0"/>
              <a:t>Identity Papers</a:t>
            </a:r>
            <a:r>
              <a:rPr lang="en-US" dirty="0" smtClean="0"/>
              <a:t> (novel) 1979</a:t>
            </a:r>
          </a:p>
          <a:p>
            <a:pPr algn="l" rtl="0"/>
            <a:r>
              <a:rPr lang="en-US" dirty="0" smtClean="0"/>
              <a:t>Denis Devlin</a:t>
            </a:r>
            <a:br>
              <a:rPr lang="en-US" dirty="0" smtClean="0"/>
            </a:br>
            <a:r>
              <a:rPr lang="en-US" i="1" dirty="0" err="1" smtClean="0"/>
              <a:t>Lugh</a:t>
            </a:r>
            <a:r>
              <a:rPr lang="en-US" i="1" dirty="0" smtClean="0"/>
              <a:t> </a:t>
            </a:r>
            <a:r>
              <a:rPr lang="en-US" i="1" dirty="0" err="1" smtClean="0"/>
              <a:t>Derg</a:t>
            </a:r>
            <a:r>
              <a:rPr lang="en-US" i="1" dirty="0" smtClean="0"/>
              <a:t> and Other Poems</a:t>
            </a:r>
            <a:r>
              <a:rPr lang="en-US" dirty="0" smtClean="0"/>
              <a:t> (poetry) 1946</a:t>
            </a:r>
            <a:br>
              <a:rPr lang="en-US" dirty="0" smtClean="0"/>
            </a:br>
            <a:r>
              <a:rPr lang="en-US" i="1" dirty="0" smtClean="0"/>
              <a:t>Collected Poems</a:t>
            </a:r>
            <a:r>
              <a:rPr lang="en-US" dirty="0" smtClean="0"/>
              <a:t> (poetry) 1963</a:t>
            </a:r>
          </a:p>
          <a:p>
            <a:pPr algn="l" rtl="0"/>
            <a:r>
              <a:rPr lang="en-US" dirty="0" err="1" smtClean="0"/>
              <a:t>Eilis</a:t>
            </a:r>
            <a:r>
              <a:rPr lang="en-US" dirty="0" smtClean="0"/>
              <a:t> Dillon</a:t>
            </a:r>
            <a:br>
              <a:rPr lang="en-US" dirty="0" smtClean="0"/>
            </a:br>
            <a:r>
              <a:rPr lang="en-US" i="1" dirty="0" smtClean="0"/>
              <a:t>Across the Bitter Sea</a:t>
            </a:r>
            <a:r>
              <a:rPr lang="en-US" dirty="0" smtClean="0"/>
              <a:t> (novel) 1973</a:t>
            </a:r>
            <a:br>
              <a:rPr lang="en-US" dirty="0" smtClean="0"/>
            </a:br>
            <a:r>
              <a:rPr lang="en-US" i="1" dirty="0" smtClean="0"/>
              <a:t>Blood Relations</a:t>
            </a:r>
            <a:r>
              <a:rPr lang="en-US" dirty="0" smtClean="0"/>
              <a:t> (novel) 1977</a:t>
            </a:r>
          </a:p>
          <a:p>
            <a:pPr algn="l" rtl="0"/>
            <a:r>
              <a:rPr lang="en-US" dirty="0" smtClean="0"/>
              <a:t>Paul </a:t>
            </a:r>
            <a:r>
              <a:rPr lang="en-US" dirty="0" err="1" smtClean="0"/>
              <a:t>Durcan</a:t>
            </a:r>
            <a:r>
              <a:rPr lang="en-US" dirty="0" smtClean="0"/>
              <a:t/>
            </a:r>
            <a:br>
              <a:rPr lang="en-US" dirty="0" smtClean="0"/>
            </a:br>
            <a:r>
              <a:rPr lang="en-US" i="1" dirty="0" smtClean="0"/>
              <a:t>The Selected Paul </a:t>
            </a:r>
            <a:r>
              <a:rPr lang="en-US" i="1" dirty="0" err="1" smtClean="0"/>
              <a:t>Durcan</a:t>
            </a:r>
            <a:r>
              <a:rPr lang="en-US" dirty="0" smtClean="0"/>
              <a:t> (poetry) 1988</a:t>
            </a:r>
          </a:p>
          <a:p>
            <a:pPr algn="l" rtl="0"/>
            <a:r>
              <a:rPr lang="en-US" dirty="0" err="1" smtClean="0"/>
              <a:t>Padraic</a:t>
            </a:r>
            <a:r>
              <a:rPr lang="en-US" dirty="0" smtClean="0"/>
              <a:t> Fallon</a:t>
            </a:r>
            <a:br>
              <a:rPr lang="en-US" dirty="0" smtClean="0"/>
            </a:br>
            <a:r>
              <a:rPr lang="en-US" i="1" dirty="0" smtClean="0"/>
              <a:t>Collected Poems</a:t>
            </a:r>
            <a:r>
              <a:rPr lang="en-US" dirty="0" smtClean="0"/>
              <a:t> (poetry) 1990</a:t>
            </a:r>
          </a:p>
          <a:p>
            <a:pPr algn="l" rtl="0"/>
            <a:r>
              <a:rPr lang="en-US" dirty="0" smtClean="0"/>
              <a:t>Bernard Farrell</a:t>
            </a:r>
            <a:br>
              <a:rPr lang="en-US" dirty="0" smtClean="0"/>
            </a:br>
            <a:r>
              <a:rPr lang="en-US" i="1" dirty="0" smtClean="0"/>
              <a:t>I Do Not Like Thee, Dr. Fell</a:t>
            </a:r>
            <a:r>
              <a:rPr lang="en-US" dirty="0" smtClean="0"/>
              <a:t> (drama) 1979</a:t>
            </a:r>
            <a:br>
              <a:rPr lang="en-US" dirty="0" smtClean="0"/>
            </a:br>
            <a:r>
              <a:rPr lang="en-US" i="1" dirty="0" smtClean="0"/>
              <a:t>Canaries</a:t>
            </a:r>
            <a:r>
              <a:rPr lang="en-US" dirty="0" smtClean="0"/>
              <a:t> (novel) 1980</a:t>
            </a:r>
            <a:br>
              <a:rPr lang="en-US" dirty="0" smtClean="0"/>
            </a:br>
            <a:r>
              <a:rPr lang="en-US" i="1" dirty="0" smtClean="0"/>
              <a:t>All in </a:t>
            </a:r>
            <a:r>
              <a:rPr lang="en-US" i="1" dirty="0" err="1" smtClean="0"/>
              <a:t>Favour</a:t>
            </a:r>
            <a:r>
              <a:rPr lang="en-US" i="1" dirty="0" smtClean="0"/>
              <a:t> Said No!</a:t>
            </a:r>
            <a:r>
              <a:rPr lang="en-US" dirty="0" smtClean="0"/>
              <a:t> (drama) 1981</a:t>
            </a:r>
            <a:br>
              <a:rPr lang="en-US" dirty="0" smtClean="0"/>
            </a:br>
            <a:r>
              <a:rPr lang="en-US" i="1" dirty="0" smtClean="0"/>
              <a:t>All the Way Back</a:t>
            </a:r>
            <a:r>
              <a:rPr lang="en-US" dirty="0" smtClean="0"/>
              <a:t> (drama) 1985</a:t>
            </a:r>
            <a:br>
              <a:rPr lang="en-US" dirty="0" smtClean="0"/>
            </a:br>
            <a:r>
              <a:rPr lang="en-US" i="1" dirty="0" smtClean="0"/>
              <a:t>Say Cheese!</a:t>
            </a:r>
            <a:r>
              <a:rPr lang="en-US" dirty="0" smtClean="0"/>
              <a:t> (drama) 1987</a:t>
            </a:r>
          </a:p>
          <a:p>
            <a:pPr algn="just" rtl="0"/>
            <a:endParaRPr lang="ar-IQ" dirty="0" smtClean="0"/>
          </a:p>
          <a:p>
            <a:pPr algn="just" rtl="0"/>
            <a:endParaRPr lang="ar-IQ" dirty="0"/>
          </a:p>
        </p:txBody>
      </p:sp>
    </p:spTree>
  </p:cSld>
  <p:clrMapOvr>
    <a:masterClrMapping/>
  </p:clrMapOvr>
  <p:transition>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74638"/>
            <a:ext cx="8219256" cy="994122"/>
          </a:xfrm>
        </p:spPr>
        <p:txBody>
          <a:bodyPr/>
          <a:lstStyle/>
          <a:p>
            <a:r>
              <a:rPr lang="en-US" dirty="0" smtClean="0"/>
              <a:t>Irish Theatre</a:t>
            </a:r>
            <a:endParaRPr lang="ar-IQ" dirty="0"/>
          </a:p>
        </p:txBody>
      </p:sp>
      <p:sp>
        <p:nvSpPr>
          <p:cNvPr id="3" name="Content Placeholder 2"/>
          <p:cNvSpPr>
            <a:spLocks noGrp="1"/>
          </p:cNvSpPr>
          <p:nvPr>
            <p:ph idx="1"/>
          </p:nvPr>
        </p:nvSpPr>
        <p:spPr>
          <a:xfrm>
            <a:off x="467544" y="1124744"/>
            <a:ext cx="8219256" cy="5001419"/>
          </a:xfrm>
        </p:spPr>
        <p:txBody>
          <a:bodyPr/>
          <a:lstStyle/>
          <a:p>
            <a:pPr algn="just" rtl="0"/>
            <a:r>
              <a:rPr lang="en-US" dirty="0" smtClean="0"/>
              <a:t>At the beginning of the 20th century, theatres and theatre companies dedicated to the staging of Irish plays and the development of indigenous writers, directors and performers began to emerge. This allowed many of the most significant Irish </a:t>
            </a:r>
            <a:r>
              <a:rPr lang="en-US" dirty="0" smtClean="0">
                <a:hlinkClick r:id="rId2" tooltip="Dramatists"/>
              </a:rPr>
              <a:t>dramatists</a:t>
            </a:r>
            <a:r>
              <a:rPr lang="en-US" dirty="0" smtClean="0"/>
              <a:t> to learn their trade and establish their reputations in Ireland rather than in </a:t>
            </a:r>
            <a:r>
              <a:rPr lang="en-US" dirty="0" smtClean="0">
                <a:hlinkClick r:id="rId3" tooltip="UK"/>
              </a:rPr>
              <a:t>Great Britain</a:t>
            </a:r>
            <a:r>
              <a:rPr lang="en-US" dirty="0" smtClean="0"/>
              <a:t> or the United States. </a:t>
            </a:r>
          </a:p>
          <a:p>
            <a:pPr algn="just" rtl="0"/>
            <a:endParaRPr lang="en-US" dirty="0" smtClean="0"/>
          </a:p>
          <a:p>
            <a:pPr algn="just" rtl="0"/>
            <a:endParaRPr lang="ar-IQ" dirty="0"/>
          </a:p>
        </p:txBody>
      </p:sp>
    </p:spTree>
  </p:cSld>
  <p:clrMapOvr>
    <a:masterClrMapping/>
  </p:clrMapOvr>
  <p:transition>
    <p:wipe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Kathleen Ni </a:t>
            </a:r>
            <a:r>
              <a:rPr lang="en-US" b="1" dirty="0" err="1" smtClean="0"/>
              <a:t>Houlihan</a:t>
            </a:r>
            <a:endParaRPr lang="ar-IQ" dirty="0"/>
          </a:p>
        </p:txBody>
      </p:sp>
      <p:sp>
        <p:nvSpPr>
          <p:cNvPr id="3" name="Content Placeholder 2"/>
          <p:cNvSpPr>
            <a:spLocks noGrp="1"/>
          </p:cNvSpPr>
          <p:nvPr>
            <p:ph idx="1"/>
          </p:nvPr>
        </p:nvSpPr>
        <p:spPr/>
        <p:txBody>
          <a:bodyPr>
            <a:normAutofit fontScale="85000" lnSpcReduction="10000"/>
          </a:bodyPr>
          <a:lstStyle/>
          <a:p>
            <a:pPr algn="just" rtl="0"/>
            <a:r>
              <a:rPr lang="en-US" b="1" dirty="0" smtClean="0"/>
              <a:t>Kathleen Ni </a:t>
            </a:r>
            <a:r>
              <a:rPr lang="en-US" b="1" dirty="0" err="1" smtClean="0"/>
              <a:t>Houlihan</a:t>
            </a:r>
            <a:r>
              <a:rPr lang="en-US" dirty="0" smtClean="0"/>
              <a:t> </a:t>
            </a:r>
            <a:r>
              <a:rPr lang="en-US" dirty="0" smtClean="0"/>
              <a:t>is </a:t>
            </a:r>
            <a:r>
              <a:rPr lang="en-US" dirty="0" smtClean="0"/>
              <a:t>a </a:t>
            </a:r>
            <a:r>
              <a:rPr lang="en-US" dirty="0" smtClean="0">
                <a:hlinkClick r:id="rId2" tooltip="Mythology"/>
              </a:rPr>
              <a:t>mythical</a:t>
            </a:r>
            <a:r>
              <a:rPr lang="en-US" dirty="0" smtClean="0"/>
              <a:t> </a:t>
            </a:r>
            <a:r>
              <a:rPr lang="en-US" dirty="0" smtClean="0">
                <a:hlinkClick r:id="rId3" tooltip="Symbol"/>
              </a:rPr>
              <a:t>symbol</a:t>
            </a:r>
            <a:r>
              <a:rPr lang="en-US" dirty="0" smtClean="0"/>
              <a:t> and </a:t>
            </a:r>
            <a:r>
              <a:rPr lang="en-US" dirty="0" smtClean="0">
                <a:hlinkClick r:id="rId4" tooltip="Emblem"/>
              </a:rPr>
              <a:t>emblem</a:t>
            </a:r>
            <a:r>
              <a:rPr lang="en-US" dirty="0" smtClean="0"/>
              <a:t> of </a:t>
            </a:r>
            <a:r>
              <a:rPr lang="en-US" dirty="0" smtClean="0">
                <a:hlinkClick r:id="rId5" tooltip="Irish nationalism"/>
              </a:rPr>
              <a:t>Irish nationalism</a:t>
            </a:r>
            <a:r>
              <a:rPr lang="en-US" dirty="0" smtClean="0"/>
              <a:t> found in literature and art, sometimes representing Ireland as a personified woman. The figure of Kathleen Ni </a:t>
            </a:r>
            <a:r>
              <a:rPr lang="en-US" dirty="0" err="1" smtClean="0"/>
              <a:t>Houlihan</a:t>
            </a:r>
            <a:r>
              <a:rPr lang="en-US" dirty="0" smtClean="0"/>
              <a:t> has also been invoked in nationalist </a:t>
            </a:r>
            <a:r>
              <a:rPr lang="en-US" dirty="0" smtClean="0">
                <a:hlinkClick r:id="rId6" tooltip="Irish politics"/>
              </a:rPr>
              <a:t>Irish politics</a:t>
            </a:r>
            <a:r>
              <a:rPr lang="en-US" dirty="0" smtClean="0"/>
              <a:t>.</a:t>
            </a:r>
          </a:p>
          <a:p>
            <a:pPr algn="just" rtl="0"/>
            <a:r>
              <a:rPr lang="en-US" dirty="0" smtClean="0"/>
              <a:t>the </a:t>
            </a:r>
            <a:r>
              <a:rPr lang="en-US" b="1" dirty="0" smtClean="0"/>
              <a:t>Poor Old Woman</a:t>
            </a:r>
            <a:r>
              <a:rPr lang="en-US" dirty="0" smtClean="0"/>
              <a:t>, and similar appellations. Kathleen Ni </a:t>
            </a:r>
            <a:r>
              <a:rPr lang="en-US" dirty="0" err="1" smtClean="0"/>
              <a:t>Houlihan</a:t>
            </a:r>
            <a:r>
              <a:rPr lang="en-US" dirty="0" smtClean="0"/>
              <a:t> is generally depicted as an old woman who needs the help of young Irish men willing to fight and die to free Ireland from colonial rule, usually resulting in the young men becoming </a:t>
            </a:r>
            <a:r>
              <a:rPr lang="en-US" dirty="0" smtClean="0">
                <a:hlinkClick r:id="rId7" tooltip="Martyr"/>
              </a:rPr>
              <a:t>martyrs</a:t>
            </a:r>
            <a:r>
              <a:rPr lang="en-US" dirty="0" smtClean="0"/>
              <a:t> for this cause.</a:t>
            </a:r>
            <a:endParaRPr lang="ar-IQ" dirty="0"/>
          </a:p>
        </p:txBody>
      </p:sp>
    </p:spTree>
  </p:cSld>
  <p:clrMapOvr>
    <a:masterClrMapping/>
  </p:clrMapOvr>
  <p:transition>
    <p:dissolv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74638"/>
            <a:ext cx="8219256" cy="850106"/>
          </a:xfrm>
        </p:spPr>
        <p:txBody>
          <a:bodyPr/>
          <a:lstStyle/>
          <a:p>
            <a:r>
              <a:rPr lang="en-US" b="1" dirty="0" smtClean="0"/>
              <a:t>Kathleen Ni </a:t>
            </a:r>
            <a:r>
              <a:rPr lang="en-US" b="1" dirty="0" err="1" smtClean="0"/>
              <a:t>Houlihan</a:t>
            </a:r>
            <a:endParaRPr lang="ar-IQ" dirty="0"/>
          </a:p>
        </p:txBody>
      </p:sp>
      <p:sp>
        <p:nvSpPr>
          <p:cNvPr id="3" name="Content Placeholder 2"/>
          <p:cNvSpPr>
            <a:spLocks noGrp="1"/>
          </p:cNvSpPr>
          <p:nvPr>
            <p:ph idx="1"/>
          </p:nvPr>
        </p:nvSpPr>
        <p:spPr>
          <a:xfrm>
            <a:off x="395536" y="1268760"/>
            <a:ext cx="8291264" cy="5112568"/>
          </a:xfrm>
        </p:spPr>
        <p:txBody>
          <a:bodyPr>
            <a:noAutofit/>
          </a:bodyPr>
          <a:lstStyle/>
          <a:p>
            <a:pPr algn="just" rtl="0"/>
            <a:r>
              <a:rPr lang="en-US" sz="1800" dirty="0" smtClean="0"/>
              <a:t>As a literary figure, Kathleen Ni </a:t>
            </a:r>
            <a:r>
              <a:rPr lang="en-US" sz="1800" dirty="0" err="1" smtClean="0"/>
              <a:t>Houlihan</a:t>
            </a:r>
            <a:r>
              <a:rPr lang="en-US" sz="1800" dirty="0" smtClean="0"/>
              <a:t> was perhaps most famously used by </a:t>
            </a:r>
            <a:r>
              <a:rPr lang="en-US" sz="1800" dirty="0" smtClean="0">
                <a:hlinkClick r:id="rId2" tooltip="William Butler Yeats"/>
              </a:rPr>
              <a:t>William Butler Yeats</a:t>
            </a:r>
            <a:r>
              <a:rPr lang="en-US" sz="1800" dirty="0" smtClean="0"/>
              <a:t> and </a:t>
            </a:r>
            <a:r>
              <a:rPr lang="en-US" sz="1800" dirty="0" smtClean="0">
                <a:hlinkClick r:id="rId3" tooltip="Lady Augusta Gregory"/>
              </a:rPr>
              <a:t>Lady Augusta Gregory</a:t>
            </a:r>
            <a:r>
              <a:rPr lang="en-US" sz="1800" dirty="0" smtClean="0"/>
              <a:t> in their play </a:t>
            </a:r>
            <a:r>
              <a:rPr lang="en-US" sz="1800" i="1" dirty="0" smtClean="0">
                <a:hlinkClick r:id="rId4" tooltip="Cathleen Ní Houlihan"/>
              </a:rPr>
              <a:t>Cathleen </a:t>
            </a:r>
            <a:r>
              <a:rPr lang="en-US" sz="1800" i="1" dirty="0" err="1" smtClean="0">
                <a:hlinkClick r:id="rId4" tooltip="Cathleen Ní Houlihan"/>
              </a:rPr>
              <a:t>Ní</a:t>
            </a:r>
            <a:r>
              <a:rPr lang="en-US" sz="1800" i="1" dirty="0" smtClean="0">
                <a:hlinkClick r:id="rId4" tooltip="Cathleen Ní Houlihan"/>
              </a:rPr>
              <a:t> </a:t>
            </a:r>
            <a:r>
              <a:rPr lang="en-US" sz="1800" i="1" dirty="0" err="1" smtClean="0">
                <a:hlinkClick r:id="rId4" tooltip="Cathleen Ní Houlihan"/>
              </a:rPr>
              <a:t>Houlihan</a:t>
            </a:r>
            <a:r>
              <a:rPr lang="en-US" sz="1800" dirty="0" smtClean="0"/>
              <a:t>. Other authors that have used Kathleen Ni </a:t>
            </a:r>
            <a:r>
              <a:rPr lang="en-US" sz="1800" dirty="0" err="1" smtClean="0"/>
              <a:t>Houlihan</a:t>
            </a:r>
            <a:r>
              <a:rPr lang="en-US" sz="1800" dirty="0" smtClean="0"/>
              <a:t> in some way include </a:t>
            </a:r>
            <a:r>
              <a:rPr lang="en-US" sz="1800" dirty="0" err="1" smtClean="0">
                <a:hlinkClick r:id="rId5" tooltip="Seán O'Casey"/>
              </a:rPr>
              <a:t>Seán</a:t>
            </a:r>
            <a:r>
              <a:rPr lang="en-US" sz="1800" dirty="0" smtClean="0">
                <a:hlinkClick r:id="rId5" tooltip="Seán O'Casey"/>
              </a:rPr>
              <a:t> O'Casey</a:t>
            </a:r>
            <a:r>
              <a:rPr lang="en-US" sz="1800" dirty="0" smtClean="0"/>
              <a:t> (especially in </a:t>
            </a:r>
            <a:r>
              <a:rPr lang="en-US" sz="1800" i="1" dirty="0" smtClean="0"/>
              <a:t>The Shadow of the Gunman</a:t>
            </a:r>
            <a:r>
              <a:rPr lang="en-US" sz="1800" dirty="0" smtClean="0"/>
              <a:t>) and </a:t>
            </a:r>
            <a:r>
              <a:rPr lang="en-US" sz="1800" dirty="0" smtClean="0">
                <a:hlinkClick r:id="rId6" tooltip="James Joyce"/>
              </a:rPr>
              <a:t>James Joyce</a:t>
            </a:r>
            <a:r>
              <a:rPr lang="en-US" sz="1800" dirty="0" smtClean="0"/>
              <a:t> </a:t>
            </a:r>
            <a:r>
              <a:rPr lang="en-US" sz="1800" dirty="0" smtClean="0"/>
              <a:t>.</a:t>
            </a:r>
          </a:p>
          <a:p>
            <a:pPr algn="just" rtl="0"/>
            <a:r>
              <a:rPr lang="en-US" sz="1800" dirty="0" smtClean="0"/>
              <a:t>Kathleen Ni </a:t>
            </a:r>
            <a:r>
              <a:rPr lang="en-US" sz="1800" dirty="0" err="1" smtClean="0"/>
              <a:t>Houlihan</a:t>
            </a:r>
            <a:r>
              <a:rPr lang="en-US" sz="1800" dirty="0" smtClean="0"/>
              <a:t> is generally portrayed as an old woman without a home. Frequently it is hinted that this is because she has been dispossessed of her home which comprised a farmhouse and "four green fields" (</a:t>
            </a:r>
            <a:r>
              <a:rPr lang="en-US" sz="1800" dirty="0" err="1" smtClean="0"/>
              <a:t>symbolising</a:t>
            </a:r>
            <a:r>
              <a:rPr lang="en-US" sz="1800" dirty="0" smtClean="0"/>
              <a:t> the four </a:t>
            </a:r>
            <a:r>
              <a:rPr lang="en-US" sz="1800" dirty="0" smtClean="0">
                <a:hlinkClick r:id="rId7" tooltip="Provinces of Ireland"/>
              </a:rPr>
              <a:t>provinces of Ireland</a:t>
            </a:r>
            <a:r>
              <a:rPr lang="en-US" sz="1800" dirty="0" smtClean="0"/>
              <a:t>). In Yeats and Gregory's </a:t>
            </a:r>
            <a:r>
              <a:rPr lang="en-US" sz="1800" i="1" dirty="0" smtClean="0">
                <a:hlinkClick r:id="rId4" tooltip="Cathleen Ní Houlihan"/>
              </a:rPr>
              <a:t>Cathleen </a:t>
            </a:r>
            <a:r>
              <a:rPr lang="en-US" sz="1800" i="1" dirty="0" err="1" smtClean="0">
                <a:hlinkClick r:id="rId4" tooltip="Cathleen Ní Houlihan"/>
              </a:rPr>
              <a:t>Ní</a:t>
            </a:r>
            <a:r>
              <a:rPr lang="en-US" sz="1800" i="1" dirty="0" smtClean="0">
                <a:hlinkClick r:id="rId4" tooltip="Cathleen Ní Houlihan"/>
              </a:rPr>
              <a:t> </a:t>
            </a:r>
            <a:r>
              <a:rPr lang="en-US" sz="1800" i="1" dirty="0" err="1" smtClean="0">
                <a:hlinkClick r:id="rId4" tooltip="Cathleen Ní Houlihan"/>
              </a:rPr>
              <a:t>Houlihan</a:t>
            </a:r>
            <a:r>
              <a:rPr lang="en-US" sz="1800" dirty="0" smtClean="0"/>
              <a:t> (1902), she arrives at an Irish family's home as they are making preparations for the marriage of their oldest son. In Yeats and Gregory's play, Kathleen Ni </a:t>
            </a:r>
            <a:r>
              <a:rPr lang="en-US" sz="1800" dirty="0" err="1" smtClean="0"/>
              <a:t>Houlihan</a:t>
            </a:r>
            <a:r>
              <a:rPr lang="en-US" sz="1800" dirty="0" smtClean="0"/>
              <a:t> tells the family her sad tale, interspersed with songs about famous Irish </a:t>
            </a:r>
            <a:r>
              <a:rPr lang="en-US" sz="1800" dirty="0" smtClean="0">
                <a:hlinkClick r:id="rId8" tooltip="Hero"/>
              </a:rPr>
              <a:t>heroes</a:t>
            </a:r>
            <a:r>
              <a:rPr lang="en-US" sz="1800" dirty="0" smtClean="0"/>
              <a:t> that had given their life for her. She ultimately lures the young groom away to join in the failed </a:t>
            </a:r>
            <a:r>
              <a:rPr lang="en-US" sz="1800" dirty="0" smtClean="0">
                <a:hlinkClick r:id="rId9" tooltip="Irish Rebellion of 1798"/>
              </a:rPr>
              <a:t>Irish Rebellion of 1798</a:t>
            </a:r>
            <a:r>
              <a:rPr lang="en-US" sz="1800" dirty="0" smtClean="0"/>
              <a:t> against the </a:t>
            </a:r>
            <a:r>
              <a:rPr lang="en-US" sz="1800" dirty="0" smtClean="0">
                <a:hlinkClick r:id="rId10" tooltip="United Kingdom of Great Britain and Ireland"/>
              </a:rPr>
              <a:t>British</a:t>
            </a:r>
            <a:r>
              <a:rPr lang="en-US" sz="1800" dirty="0" smtClean="0"/>
              <a:t> during the </a:t>
            </a:r>
            <a:r>
              <a:rPr lang="en-US" sz="1800" dirty="0" smtClean="0">
                <a:hlinkClick r:id="rId11" tooltip="French Revolutionary Wars"/>
              </a:rPr>
              <a:t>French Revolutionary Wars</a:t>
            </a:r>
            <a:r>
              <a:rPr lang="en-US" sz="1800" dirty="0" smtClean="0"/>
              <a:t>. After the groom makes his decision and leaves, one character notes that the old woman has become a beautiful young woman with the walk of a queen. Yeats and Gregory's treatment of Kathleen Ni </a:t>
            </a:r>
            <a:r>
              <a:rPr lang="en-US" sz="1800" dirty="0" err="1" smtClean="0"/>
              <a:t>Houlihan</a:t>
            </a:r>
            <a:r>
              <a:rPr lang="en-US" sz="1800" dirty="0" smtClean="0"/>
              <a:t> is fairly typical of this myth. The groom's choice – and eventual death in the failed rebellion – rejuvenates Kathleen Ni </a:t>
            </a:r>
            <a:r>
              <a:rPr lang="en-US" sz="1800" dirty="0" err="1" smtClean="0"/>
              <a:t>Houlihan</a:t>
            </a:r>
            <a:r>
              <a:rPr lang="en-US" sz="1800" dirty="0" smtClean="0"/>
              <a:t> to some degree. </a:t>
            </a:r>
            <a:endParaRPr lang="ar-IQ" sz="1800" dirty="0"/>
          </a:p>
        </p:txBody>
      </p:sp>
    </p:spTree>
  </p:cSld>
  <p:clrMapOvr>
    <a:masterClrMapping/>
  </p:clrMapOvr>
  <p:transition>
    <p:dissolv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Kathleen Ni </a:t>
            </a:r>
            <a:r>
              <a:rPr lang="en-US" b="1" dirty="0" err="1" smtClean="0"/>
              <a:t>Houlihan</a:t>
            </a:r>
            <a:endParaRPr lang="ar-IQ" dirty="0"/>
          </a:p>
        </p:txBody>
      </p:sp>
      <p:sp>
        <p:nvSpPr>
          <p:cNvPr id="3" name="Content Placeholder 2"/>
          <p:cNvSpPr>
            <a:spLocks noGrp="1"/>
          </p:cNvSpPr>
          <p:nvPr>
            <p:ph idx="1"/>
          </p:nvPr>
        </p:nvSpPr>
        <p:spPr/>
        <p:txBody>
          <a:bodyPr>
            <a:normAutofit fontScale="85000" lnSpcReduction="20000"/>
          </a:bodyPr>
          <a:lstStyle/>
          <a:p>
            <a:pPr algn="just" rtl="0"/>
            <a:r>
              <a:rPr lang="en-US" dirty="0" smtClean="0"/>
              <a:t>the Kathleen Ni </a:t>
            </a:r>
            <a:r>
              <a:rPr lang="en-US" dirty="0" err="1" smtClean="0"/>
              <a:t>Houlihan</a:t>
            </a:r>
            <a:r>
              <a:rPr lang="en-US" dirty="0" smtClean="0"/>
              <a:t> myth represents the view that the blood </a:t>
            </a:r>
            <a:r>
              <a:rPr lang="en-US" dirty="0" smtClean="0">
                <a:hlinkClick r:id="rId2" tooltip="Sacrifice"/>
              </a:rPr>
              <a:t>sacrifice</a:t>
            </a:r>
            <a:r>
              <a:rPr lang="en-US" dirty="0" smtClean="0"/>
              <a:t> of </a:t>
            </a:r>
            <a:r>
              <a:rPr lang="en-US" dirty="0" smtClean="0">
                <a:hlinkClick r:id="rId3" tooltip="Hero"/>
              </a:rPr>
              <a:t>heroes</a:t>
            </a:r>
            <a:r>
              <a:rPr lang="en-US" dirty="0" smtClean="0"/>
              <a:t> is needed to free and redeem Ireland. At the same time, these heroic sacrificial </a:t>
            </a:r>
            <a:r>
              <a:rPr lang="en-US" dirty="0" smtClean="0">
                <a:hlinkClick r:id="rId4" tooltip="Martyr"/>
              </a:rPr>
              <a:t>martyrs</a:t>
            </a:r>
            <a:r>
              <a:rPr lang="en-US" dirty="0" smtClean="0"/>
              <a:t> are rewarded by being "remembered for </a:t>
            </a:r>
            <a:r>
              <a:rPr lang="en-US" dirty="0" smtClean="0"/>
              <a:t>ever“.</a:t>
            </a:r>
          </a:p>
          <a:p>
            <a:pPr algn="just" rtl="0"/>
            <a:r>
              <a:rPr lang="en-US" dirty="0" smtClean="0"/>
              <a:t>The figure of Kathleen Ni </a:t>
            </a:r>
            <a:r>
              <a:rPr lang="en-US" dirty="0" err="1" smtClean="0"/>
              <a:t>Houlihan</a:t>
            </a:r>
            <a:r>
              <a:rPr lang="en-US" dirty="0" smtClean="0"/>
              <a:t> has appeared in several </a:t>
            </a:r>
            <a:r>
              <a:rPr lang="en-US" dirty="0" smtClean="0">
                <a:hlinkClick r:id="rId5" tooltip="Folk music"/>
              </a:rPr>
              <a:t>folk songs</a:t>
            </a:r>
            <a:r>
              <a:rPr lang="en-US" dirty="0" smtClean="0"/>
              <a:t> and poems. </a:t>
            </a:r>
            <a:r>
              <a:rPr lang="en-US" dirty="0" err="1" smtClean="0">
                <a:hlinkClick r:id="rId6" tooltip="Ethna Carbery"/>
              </a:rPr>
              <a:t>Ethna</a:t>
            </a:r>
            <a:r>
              <a:rPr lang="en-US" dirty="0" smtClean="0">
                <a:hlinkClick r:id="rId6" tooltip="Ethna Carbery"/>
              </a:rPr>
              <a:t> </a:t>
            </a:r>
            <a:r>
              <a:rPr lang="en-US" dirty="0" err="1" smtClean="0">
                <a:hlinkClick r:id="rId6" tooltip="Ethna Carbery"/>
              </a:rPr>
              <a:t>Carbery</a:t>
            </a:r>
            <a:r>
              <a:rPr lang="en-US" dirty="0" err="1" smtClean="0"/>
              <a:t>'s</a:t>
            </a:r>
            <a:r>
              <a:rPr lang="en-US" dirty="0" smtClean="0"/>
              <a:t> "The Passing of the Gael" (1906), which was a sentimental treatment of the </a:t>
            </a:r>
            <a:r>
              <a:rPr lang="en-US" dirty="0" smtClean="0">
                <a:hlinkClick r:id="rId7" tooltip="Irish diaspora"/>
              </a:rPr>
              <a:t>Irish </a:t>
            </a:r>
            <a:r>
              <a:rPr lang="en-US" dirty="0" err="1" smtClean="0">
                <a:hlinkClick r:id="rId7" tooltip="Irish diaspora"/>
              </a:rPr>
              <a:t>diaspora</a:t>
            </a:r>
            <a:r>
              <a:rPr lang="en-US" dirty="0" smtClean="0"/>
              <a:t> during the 19th century </a:t>
            </a:r>
            <a:r>
              <a:rPr lang="en-US" dirty="0" smtClean="0"/>
              <a:t>suggested </a:t>
            </a:r>
            <a:r>
              <a:rPr lang="en-US" dirty="0" smtClean="0"/>
              <a:t>that Irish </a:t>
            </a:r>
            <a:r>
              <a:rPr lang="en-US" dirty="0" smtClean="0">
                <a:hlinkClick r:id="rId8" tooltip="Emigration"/>
              </a:rPr>
              <a:t>emigrants</a:t>
            </a:r>
            <a:r>
              <a:rPr lang="en-US" dirty="0" smtClean="0"/>
              <a:t> longed for their homeland. </a:t>
            </a:r>
            <a:r>
              <a:rPr lang="en-US" dirty="0" err="1" smtClean="0"/>
              <a:t>Carbery</a:t>
            </a:r>
            <a:r>
              <a:rPr lang="en-US" dirty="0" smtClean="0"/>
              <a:t> refers to Kathleen Ni </a:t>
            </a:r>
            <a:r>
              <a:rPr lang="en-US" dirty="0" err="1" smtClean="0"/>
              <a:t>Houlihan</a:t>
            </a:r>
            <a:r>
              <a:rPr lang="en-US" dirty="0" smtClean="0"/>
              <a:t> by name as the personification of Ireland that the emigrants miss. </a:t>
            </a:r>
            <a:endParaRPr lang="ar-IQ" dirty="0"/>
          </a:p>
        </p:txBody>
      </p:sp>
    </p:spTree>
  </p:cSld>
  <p:clrMapOvr>
    <a:masterClrMapping/>
  </p:clrMapOvr>
  <p:transition>
    <p:cut thruBlk="1"/>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Kathleen Ni </a:t>
            </a:r>
            <a:r>
              <a:rPr lang="en-US" b="1" dirty="0" err="1" smtClean="0"/>
              <a:t>Houlihan</a:t>
            </a:r>
            <a:endParaRPr lang="ar-IQ" dirty="0"/>
          </a:p>
        </p:txBody>
      </p:sp>
      <p:sp>
        <p:nvSpPr>
          <p:cNvPr id="3" name="Content Placeholder 2"/>
          <p:cNvSpPr>
            <a:spLocks noGrp="1"/>
          </p:cNvSpPr>
          <p:nvPr>
            <p:ph idx="1"/>
          </p:nvPr>
        </p:nvSpPr>
        <p:spPr>
          <a:xfrm>
            <a:off x="323528" y="1196752"/>
            <a:ext cx="8363272" cy="4929411"/>
          </a:xfrm>
        </p:spPr>
        <p:txBody>
          <a:bodyPr>
            <a:normAutofit fontScale="70000" lnSpcReduction="20000"/>
          </a:bodyPr>
          <a:lstStyle/>
          <a:p>
            <a:pPr algn="just" rtl="0"/>
            <a:r>
              <a:rPr lang="en-US" dirty="0" smtClean="0"/>
              <a:t>This was a play written in 1902 by William Butler Yeats and Lady Gregory and is filled with symbolism and focuses on men sacrificing their lives for Irish independence.  Cathleen Ni </a:t>
            </a:r>
            <a:r>
              <a:rPr lang="en-US" dirty="0" err="1" smtClean="0"/>
              <a:t>Houlihan</a:t>
            </a:r>
            <a:r>
              <a:rPr lang="en-US" dirty="0" smtClean="0"/>
              <a:t> represents Ireland and she goes to a home where there is about to be a marriage and convinces the future groom, Michael, to give up the wedding and go fight.  When she is trying to convince Michael to choose his country over his bride, Cathleen Ni </a:t>
            </a:r>
            <a:r>
              <a:rPr lang="en-US" dirty="0" err="1" smtClean="0"/>
              <a:t>Houlihan</a:t>
            </a:r>
            <a:r>
              <a:rPr lang="en-US" dirty="0" smtClean="0"/>
              <a:t> admits that there will be many deaths saying that, “They that have red cheeks will have pale cheeks for my sake, and for all that, they will think they are well paid</a:t>
            </a:r>
            <a:r>
              <a:rPr lang="en-US" dirty="0" smtClean="0"/>
              <a:t>”. </a:t>
            </a:r>
            <a:r>
              <a:rPr lang="en-US" dirty="0" smtClean="0"/>
              <a:t> Death is common during the time around the rising, but becoming a martyr is </a:t>
            </a:r>
            <a:r>
              <a:rPr lang="en-US" dirty="0" err="1" smtClean="0"/>
              <a:t>somethings</a:t>
            </a:r>
            <a:r>
              <a:rPr lang="en-US" dirty="0" smtClean="0"/>
              <a:t> that is admirable, so oftentimes people welcomed death so they could create themselves a heroic memory.  The martyrs would be remembered forever, which is why this theme is so ingrained into this play.  It would be possible to convince men to go out to fight for their country.   This play is about Irish Independence, but there are themes of martyrdom in other works, like the musical about American Independence, Hamilton and 1776</a:t>
            </a:r>
            <a:r>
              <a:rPr lang="en-US" dirty="0" smtClean="0"/>
              <a:t>.</a:t>
            </a:r>
            <a:endParaRPr lang="en-US" dirty="0" smtClean="0"/>
          </a:p>
        </p:txBody>
      </p:sp>
    </p:spTree>
  </p:cSld>
  <p:clrMapOvr>
    <a:masterClrMapping/>
  </p:clrMapOvr>
  <p:transition>
    <p:wedg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74638"/>
            <a:ext cx="8219256" cy="850106"/>
          </a:xfrm>
        </p:spPr>
        <p:txBody>
          <a:bodyPr/>
          <a:lstStyle/>
          <a:p>
            <a:r>
              <a:rPr lang="en-US" b="1" dirty="0" smtClean="0"/>
              <a:t>Kathleen Ni </a:t>
            </a:r>
            <a:r>
              <a:rPr lang="en-US" b="1" dirty="0" err="1" smtClean="0"/>
              <a:t>Houlihan</a:t>
            </a:r>
            <a:endParaRPr lang="ar-IQ" dirty="0"/>
          </a:p>
        </p:txBody>
      </p:sp>
      <p:sp>
        <p:nvSpPr>
          <p:cNvPr id="3" name="Content Placeholder 2"/>
          <p:cNvSpPr>
            <a:spLocks noGrp="1"/>
          </p:cNvSpPr>
          <p:nvPr>
            <p:ph idx="1"/>
          </p:nvPr>
        </p:nvSpPr>
        <p:spPr>
          <a:xfrm>
            <a:off x="467544" y="1124744"/>
            <a:ext cx="8219256" cy="5001419"/>
          </a:xfrm>
        </p:spPr>
        <p:txBody>
          <a:bodyPr>
            <a:normAutofit fontScale="70000" lnSpcReduction="20000"/>
          </a:bodyPr>
          <a:lstStyle/>
          <a:p>
            <a:pPr algn="just" rtl="0"/>
            <a:r>
              <a:rPr lang="en-US" dirty="0" smtClean="0"/>
              <a:t>This is such a simple play that contains many symbols and has the goal of convincing men to fight for Ireland.  While this play was written about the rising of 1798, it was meant to inspire people for the 1916 Rising.  Throughout the whole play, there is constant reference to memory and its influence on the public.  This men that died while fighting for Ireland were considered heroes, which is why memory and martyrdom were such important themes that are incorporated into works about revolution.  Cathleen Ni </a:t>
            </a:r>
            <a:r>
              <a:rPr lang="en-US" dirty="0" err="1" smtClean="0"/>
              <a:t>Houlihan</a:t>
            </a:r>
            <a:r>
              <a:rPr lang="en-US" dirty="0" smtClean="0"/>
              <a:t> says,</a:t>
            </a:r>
          </a:p>
          <a:p>
            <a:pPr algn="just" rtl="0"/>
            <a:r>
              <a:rPr lang="en-US" dirty="0" smtClean="0"/>
              <a:t>“They shall be remembered for ever,</a:t>
            </a:r>
            <a:br>
              <a:rPr lang="en-US" dirty="0" smtClean="0"/>
            </a:br>
            <a:r>
              <a:rPr lang="en-US" dirty="0" smtClean="0"/>
              <a:t>They shall be alive for ever,</a:t>
            </a:r>
            <a:br>
              <a:rPr lang="en-US" dirty="0" smtClean="0"/>
            </a:br>
            <a:r>
              <a:rPr lang="en-US" dirty="0" smtClean="0"/>
              <a:t>They shall be speaking for ever,</a:t>
            </a:r>
            <a:br>
              <a:rPr lang="en-US" dirty="0" smtClean="0"/>
            </a:br>
            <a:r>
              <a:rPr lang="en-US" dirty="0" smtClean="0"/>
              <a:t>The people shall hear them for ever.”</a:t>
            </a:r>
            <a:br>
              <a:rPr lang="en-US" dirty="0" smtClean="0"/>
            </a:br>
            <a:r>
              <a:rPr lang="en-US" dirty="0" smtClean="0"/>
              <a:t>When people are passionate about something, they are likely to dedicate their lives to it, and in the case of revolution, it might cost them their lives.  Memory is valued, and many men during times of revolution from Britain wanted to be remembered as a hero.</a:t>
            </a:r>
          </a:p>
          <a:p>
            <a:pPr algn="just" rtl="0"/>
            <a:endParaRPr lang="ar-IQ" dirty="0" smtClean="0"/>
          </a:p>
          <a:p>
            <a:pPr algn="just" rtl="0"/>
            <a:endParaRPr lang="ar-IQ" dirty="0"/>
          </a:p>
        </p:txBody>
      </p:sp>
    </p:spTree>
  </p:cSld>
  <p:clrMapOvr>
    <a:masterClrMapping/>
  </p:clrMapOvr>
  <p:transition>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a:r>
              <a:rPr lang="en-US" dirty="0" smtClean="0"/>
              <a:t>Irish Theatre/ history</a:t>
            </a:r>
            <a:endParaRPr lang="ar-IQ" dirty="0"/>
          </a:p>
        </p:txBody>
      </p:sp>
      <p:sp>
        <p:nvSpPr>
          <p:cNvPr id="3" name="Content Placeholder 2"/>
          <p:cNvSpPr>
            <a:spLocks noGrp="1"/>
          </p:cNvSpPr>
          <p:nvPr>
            <p:ph idx="1"/>
          </p:nvPr>
        </p:nvSpPr>
        <p:spPr/>
        <p:txBody>
          <a:bodyPr>
            <a:normAutofit fontScale="70000" lnSpcReduction="20000"/>
          </a:bodyPr>
          <a:lstStyle/>
          <a:p>
            <a:pPr algn="just" rtl="0"/>
            <a:r>
              <a:rPr lang="en-US" b="1" dirty="0" smtClean="0"/>
              <a:t>The </a:t>
            </a:r>
            <a:r>
              <a:rPr lang="en-US" b="1" dirty="0" smtClean="0">
                <a:hlinkClick r:id="rId2" tooltip="Gaiety Theatre, Dublin"/>
              </a:rPr>
              <a:t>Gaiety Theatre</a:t>
            </a:r>
            <a:r>
              <a:rPr lang="en-US" dirty="0" smtClean="0"/>
              <a:t> dates to 1871, and despite multiple alterations it retains several </a:t>
            </a:r>
            <a:r>
              <a:rPr lang="en-US" dirty="0" smtClean="0">
                <a:hlinkClick r:id="rId3" tooltip="Victorian era"/>
              </a:rPr>
              <a:t>Victorian era</a:t>
            </a:r>
            <a:r>
              <a:rPr lang="en-US" dirty="0" smtClean="0"/>
              <a:t> features and remains Ireland's longest-established, continuously producing public theatre. It is specialist in operatic and musical productions. </a:t>
            </a:r>
          </a:p>
          <a:p>
            <a:pPr algn="just" rtl="0"/>
            <a:r>
              <a:rPr lang="en-US" b="1" dirty="0" smtClean="0"/>
              <a:t>The Theatre Royal, Waterford</a:t>
            </a:r>
            <a:r>
              <a:rPr lang="en-US" dirty="0" smtClean="0"/>
              <a:t> dates to 1876, but retains some structural material from the 1785 theatre building which preceded it, and is considered Ireland's oldest continually operating theatre.</a:t>
            </a:r>
            <a:endParaRPr lang="en-US" baseline="30000" dirty="0"/>
          </a:p>
          <a:p>
            <a:pPr algn="just" rtl="0"/>
            <a:r>
              <a:rPr lang="en-US" b="1" dirty="0" smtClean="0"/>
              <a:t>The </a:t>
            </a:r>
            <a:r>
              <a:rPr lang="en-US" b="1" dirty="0" smtClean="0">
                <a:hlinkClick r:id="rId4" tooltip="Smock Alley Theatre"/>
              </a:rPr>
              <a:t>Smock Alley Theatre</a:t>
            </a:r>
            <a:r>
              <a:rPr lang="en-US" dirty="0" smtClean="0"/>
              <a:t> was converted, in 2012, from an early 19th century church building which incorporated fabric from the 18th century theatre which preceded it, and is built on the foundations of the first </a:t>
            </a:r>
            <a:r>
              <a:rPr lang="en-US" dirty="0" smtClean="0">
                <a:hlinkClick r:id="rId5" tooltip="Theatre Royal, Dublin"/>
              </a:rPr>
              <a:t>Theatre Royal</a:t>
            </a:r>
            <a:r>
              <a:rPr lang="en-US" dirty="0" smtClean="0"/>
              <a:t> from 1662. It is thus often referred to as Ireland's "oldest new theatre" or "newest old theatre“.</a:t>
            </a:r>
            <a:endParaRPr lang="en-US" baseline="30000" dirty="0"/>
          </a:p>
          <a:p>
            <a:pPr algn="just" rtl="0"/>
            <a:r>
              <a:rPr lang="en-US" b="1" dirty="0" smtClean="0"/>
              <a:t>The Lord Amiens Theatre</a:t>
            </a:r>
            <a:r>
              <a:rPr lang="en-US" dirty="0" smtClean="0"/>
              <a:t> was built as a private theatre wing of </a:t>
            </a:r>
            <a:r>
              <a:rPr lang="en-US" dirty="0" err="1" smtClean="0">
                <a:hlinkClick r:id="rId6" tooltip="Aldborough House"/>
              </a:rPr>
              <a:t>Aldborough</a:t>
            </a:r>
            <a:r>
              <a:rPr lang="en-US" dirty="0" smtClean="0">
                <a:hlinkClick r:id="rId6" tooltip="Aldborough House"/>
              </a:rPr>
              <a:t> House</a:t>
            </a:r>
            <a:r>
              <a:rPr lang="en-US" dirty="0" smtClean="0"/>
              <a:t> in 1795, and used as such until 1830.</a:t>
            </a:r>
          </a:p>
          <a:p>
            <a:pPr algn="just" rtl="0"/>
            <a:endParaRPr lang="ar-IQ" dirty="0"/>
          </a:p>
        </p:txBody>
      </p:sp>
    </p:spTree>
  </p:cSld>
  <p:clrMapOvr>
    <a:masterClrMapping/>
  </p:clrMapOvr>
  <p:transition>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a:r>
              <a:rPr lang="en-US" dirty="0" smtClean="0"/>
              <a:t>Irish Theatre</a:t>
            </a:r>
            <a:endParaRPr lang="ar-IQ" dirty="0"/>
          </a:p>
        </p:txBody>
      </p:sp>
      <p:pic>
        <p:nvPicPr>
          <p:cNvPr id="4" name="Content Placeholder 3" descr="200px-Gaiety_Theatre,_Dublin.jpg"/>
          <p:cNvPicPr>
            <a:picLocks noGrp="1" noChangeAspect="1"/>
          </p:cNvPicPr>
          <p:nvPr>
            <p:ph idx="1"/>
          </p:nvPr>
        </p:nvPicPr>
        <p:blipFill>
          <a:blip r:embed="rId2" cstate="print"/>
          <a:stretch>
            <a:fillRect/>
          </a:stretch>
        </p:blipFill>
        <p:spPr>
          <a:xfrm>
            <a:off x="1043608" y="1988840"/>
            <a:ext cx="3936437" cy="2952328"/>
          </a:xfrm>
        </p:spPr>
      </p:pic>
      <p:pic>
        <p:nvPicPr>
          <p:cNvPr id="5" name="Picture 4" descr="220px-RpDUB_(30333174562)_(fix).jpg"/>
          <p:cNvPicPr>
            <a:picLocks noChangeAspect="1"/>
          </p:cNvPicPr>
          <p:nvPr/>
        </p:nvPicPr>
        <p:blipFill>
          <a:blip r:embed="rId3" cstate="print"/>
          <a:stretch>
            <a:fillRect/>
          </a:stretch>
        </p:blipFill>
        <p:spPr>
          <a:xfrm>
            <a:off x="5364087" y="1772816"/>
            <a:ext cx="3472545" cy="4176464"/>
          </a:xfrm>
          <a:prstGeom prst="rect">
            <a:avLst/>
          </a:prstGeom>
        </p:spPr>
      </p:pic>
    </p:spTree>
  </p:cSld>
  <p:clrMapOvr>
    <a:masterClrMapping/>
  </p:clrMapOvr>
  <p:transition>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a:r>
              <a:rPr lang="en-US" dirty="0" smtClean="0"/>
              <a:t>Irish Theatre</a:t>
            </a:r>
            <a:endParaRPr lang="ar-IQ" dirty="0"/>
          </a:p>
        </p:txBody>
      </p:sp>
      <p:sp>
        <p:nvSpPr>
          <p:cNvPr id="3" name="Content Placeholder 2"/>
          <p:cNvSpPr>
            <a:spLocks noGrp="1"/>
          </p:cNvSpPr>
          <p:nvPr>
            <p:ph idx="1"/>
          </p:nvPr>
        </p:nvSpPr>
        <p:spPr/>
        <p:txBody>
          <a:bodyPr>
            <a:normAutofit fontScale="85000" lnSpcReduction="20000"/>
          </a:bodyPr>
          <a:lstStyle/>
          <a:p>
            <a:pPr algn="just" rtl="0"/>
            <a:r>
              <a:rPr lang="en-US" dirty="0" smtClean="0"/>
              <a:t>Although there would appear to have been performances of plays on religious themes in Ireland from as early as the 14th century, the first well-documented instance of a theatrical production in Ireland is a 1601 staging of </a:t>
            </a:r>
            <a:r>
              <a:rPr lang="en-US" i="1" dirty="0" err="1" smtClean="0">
                <a:hlinkClick r:id="rId2" tooltip="Gorboduc (play)"/>
              </a:rPr>
              <a:t>Gorboduc</a:t>
            </a:r>
            <a:r>
              <a:rPr lang="en-US" dirty="0" smtClean="0"/>
              <a:t> presented by </a:t>
            </a:r>
            <a:r>
              <a:rPr lang="en-US" dirty="0" smtClean="0">
                <a:hlinkClick r:id="rId3" tooltip="Charles Blount, 1st Earl of Devon"/>
              </a:rPr>
              <a:t>Lord </a:t>
            </a:r>
            <a:r>
              <a:rPr lang="en-US" dirty="0" err="1" smtClean="0">
                <a:hlinkClick r:id="rId3" tooltip="Charles Blount, 1st Earl of Devon"/>
              </a:rPr>
              <a:t>Mountjoy</a:t>
            </a:r>
            <a:r>
              <a:rPr lang="en-US" dirty="0" smtClean="0"/>
              <a:t> </a:t>
            </a:r>
            <a:r>
              <a:rPr lang="en-US" dirty="0" smtClean="0">
                <a:hlinkClick r:id="rId4" tooltip="Lord Lieutenant of Ireland"/>
              </a:rPr>
              <a:t>Lord Deputy of Ireland</a:t>
            </a:r>
            <a:r>
              <a:rPr lang="en-US" dirty="0" smtClean="0"/>
              <a:t> in the Great Hall in </a:t>
            </a:r>
            <a:r>
              <a:rPr lang="en-US" dirty="0" smtClean="0">
                <a:hlinkClick r:id="rId5" tooltip="Dublin Castle"/>
              </a:rPr>
              <a:t>Dublin Castle</a:t>
            </a:r>
            <a:r>
              <a:rPr lang="en-US" dirty="0" smtClean="0"/>
              <a:t>. The play had been written by </a:t>
            </a:r>
            <a:r>
              <a:rPr lang="en-US" dirty="0" smtClean="0">
                <a:hlinkClick r:id="rId6" tooltip="Thomas Sackville, 1st Earl of Dorset"/>
              </a:rPr>
              <a:t>Thomas Sackville</a:t>
            </a:r>
            <a:r>
              <a:rPr lang="en-US" dirty="0" smtClean="0"/>
              <a:t> and </a:t>
            </a:r>
            <a:r>
              <a:rPr lang="en-US" dirty="0" smtClean="0">
                <a:hlinkClick r:id="rId7" tooltip="Thomas Norton"/>
              </a:rPr>
              <a:t>Thomas Norton</a:t>
            </a:r>
            <a:r>
              <a:rPr lang="en-US" dirty="0" smtClean="0"/>
              <a:t> for the 1561/2 Christmas festivities at the </a:t>
            </a:r>
            <a:r>
              <a:rPr lang="en-US" dirty="0" smtClean="0">
                <a:hlinkClick r:id="rId8" tooltip="Inner Temple"/>
              </a:rPr>
              <a:t>Inner Temple</a:t>
            </a:r>
            <a:r>
              <a:rPr lang="en-US" dirty="0" smtClean="0"/>
              <a:t> in London and appears to have been selected because it was a story of a divided kingdom descending into anarchy that was applicable to the situation in Ireland at the time of the performance.</a:t>
            </a:r>
            <a:endParaRPr lang="ar-IQ" dirty="0"/>
          </a:p>
        </p:txBody>
      </p:sp>
    </p:spTree>
  </p:cSld>
  <p:clrMapOvr>
    <a:masterClrMapping/>
  </p:clrMapOvr>
  <p:transition>
    <p:wipe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a:r>
              <a:rPr lang="en-US" dirty="0" smtClean="0"/>
              <a:t>Irish Theatre</a:t>
            </a:r>
            <a:endParaRPr lang="ar-IQ" dirty="0"/>
          </a:p>
        </p:txBody>
      </p:sp>
      <p:sp>
        <p:nvSpPr>
          <p:cNvPr id="3" name="Content Placeholder 2"/>
          <p:cNvSpPr>
            <a:spLocks noGrp="1"/>
          </p:cNvSpPr>
          <p:nvPr>
            <p:ph idx="1"/>
          </p:nvPr>
        </p:nvSpPr>
        <p:spPr/>
        <p:txBody>
          <a:bodyPr>
            <a:normAutofit fontScale="85000" lnSpcReduction="10000"/>
          </a:bodyPr>
          <a:lstStyle/>
          <a:p>
            <a:pPr algn="just" rtl="0"/>
            <a:r>
              <a:rPr lang="en-US" dirty="0" smtClean="0"/>
              <a:t>An early example of this trend is </a:t>
            </a:r>
            <a:r>
              <a:rPr lang="en-US" dirty="0" smtClean="0">
                <a:hlinkClick r:id="rId2" tooltip="William Congreve"/>
              </a:rPr>
              <a:t>William Congreve</a:t>
            </a:r>
            <a:r>
              <a:rPr lang="en-US" dirty="0" smtClean="0"/>
              <a:t>, one of the most important writers for the late 18th London stage. Although born in </a:t>
            </a:r>
            <a:r>
              <a:rPr lang="en-US" dirty="0" smtClean="0">
                <a:hlinkClick r:id="rId3" tooltip="Yorkshire"/>
              </a:rPr>
              <a:t>Yorkshire</a:t>
            </a:r>
            <a:r>
              <a:rPr lang="en-US" dirty="0" smtClean="0"/>
              <a:t>, Congreve grew up in Ireland and studied with </a:t>
            </a:r>
            <a:r>
              <a:rPr lang="en-US" dirty="0" smtClean="0">
                <a:hlinkClick r:id="rId4" tooltip="Jonathan Swift"/>
              </a:rPr>
              <a:t>Jonathan Swift</a:t>
            </a:r>
            <a:r>
              <a:rPr lang="en-US" dirty="0" smtClean="0"/>
              <a:t> in </a:t>
            </a:r>
            <a:r>
              <a:rPr lang="en-US" dirty="0" err="1" smtClean="0"/>
              <a:t>Kilkenny</a:t>
            </a:r>
            <a:r>
              <a:rPr lang="en-US" dirty="0" smtClean="0"/>
              <a:t> and at </a:t>
            </a:r>
            <a:r>
              <a:rPr lang="en-US" dirty="0" smtClean="0">
                <a:hlinkClick r:id="rId5" tooltip="Trinity College, Dublin"/>
              </a:rPr>
              <a:t>Trinity College, Dublin</a:t>
            </a:r>
            <a:r>
              <a:rPr lang="en-US" dirty="0" smtClean="0"/>
              <a:t>. After graduating, Congreve moved to London to study law at the Temple and pursue a literary career. His first play, </a:t>
            </a:r>
            <a:r>
              <a:rPr lang="en-US" i="1" dirty="0" smtClean="0"/>
              <a:t>The Old Bachelor</a:t>
            </a:r>
            <a:r>
              <a:rPr lang="en-US" dirty="0" smtClean="0"/>
              <a:t> (1693) was sponsored by </a:t>
            </a:r>
            <a:r>
              <a:rPr lang="en-US" dirty="0" smtClean="0">
                <a:hlinkClick r:id="rId6" tooltip="John Dryden"/>
              </a:rPr>
              <a:t>John Dryden</a:t>
            </a:r>
            <a:r>
              <a:rPr lang="en-US" dirty="0" smtClean="0"/>
              <a:t>, and he went on to write at least four more plays. The last of these, </a:t>
            </a:r>
            <a:r>
              <a:rPr lang="en-US" i="1" dirty="0" smtClean="0">
                <a:hlinkClick r:id="rId7" tooltip="The Way of the World"/>
              </a:rPr>
              <a:t>The Way of the World</a:t>
            </a:r>
            <a:r>
              <a:rPr lang="en-US" dirty="0" smtClean="0"/>
              <a:t> (1700) is the one Congreve work regularly revived on the modern stage.</a:t>
            </a:r>
            <a:endParaRPr lang="ar-IQ" dirty="0"/>
          </a:p>
        </p:txBody>
      </p:sp>
    </p:spTree>
  </p:cSld>
  <p:clrMapOvr>
    <a:masterClrMapping/>
  </p:clrMapOvr>
  <p:transition>
    <p:wipe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Irish Theatre</a:t>
            </a:r>
            <a:endParaRPr lang="ar-IQ" dirty="0"/>
          </a:p>
        </p:txBody>
      </p:sp>
      <p:sp>
        <p:nvSpPr>
          <p:cNvPr id="3" name="Content Placeholder 2"/>
          <p:cNvSpPr>
            <a:spLocks noGrp="1"/>
          </p:cNvSpPr>
          <p:nvPr>
            <p:ph idx="1"/>
          </p:nvPr>
        </p:nvSpPr>
        <p:spPr/>
        <p:txBody>
          <a:bodyPr>
            <a:normAutofit fontScale="77500" lnSpcReduction="20000"/>
          </a:bodyPr>
          <a:lstStyle/>
          <a:p>
            <a:pPr algn="just" rtl="0"/>
            <a:r>
              <a:rPr lang="en-US" dirty="0" smtClean="0"/>
              <a:t>The 18th century saw the emergence of two major Irish dramatists, </a:t>
            </a:r>
            <a:r>
              <a:rPr lang="en-US" dirty="0" smtClean="0">
                <a:hlinkClick r:id="rId2" tooltip="Oliver Goldsmith"/>
              </a:rPr>
              <a:t>Oliver Goldsmith</a:t>
            </a:r>
            <a:r>
              <a:rPr lang="en-US" dirty="0" smtClean="0"/>
              <a:t> and </a:t>
            </a:r>
            <a:r>
              <a:rPr lang="en-US" dirty="0" smtClean="0">
                <a:hlinkClick r:id="rId3" tooltip="Richard Brinsley Sheridan"/>
              </a:rPr>
              <a:t>Richard </a:t>
            </a:r>
            <a:r>
              <a:rPr lang="en-US" dirty="0" err="1" smtClean="0">
                <a:hlinkClick r:id="rId3" tooltip="Richard Brinsley Sheridan"/>
              </a:rPr>
              <a:t>Brinsley</a:t>
            </a:r>
            <a:r>
              <a:rPr lang="en-US" dirty="0" smtClean="0">
                <a:hlinkClick r:id="rId3" tooltip="Richard Brinsley Sheridan"/>
              </a:rPr>
              <a:t> Sheridan</a:t>
            </a:r>
            <a:r>
              <a:rPr lang="en-US" dirty="0" smtClean="0"/>
              <a:t>, who were two of the most successful playwrights on the London stage in the 18th century. Goldsmith published poetry, prose and two plays, </a:t>
            </a:r>
            <a:r>
              <a:rPr lang="en-US" i="1" dirty="0" smtClean="0"/>
              <a:t>The Good-</a:t>
            </a:r>
            <a:r>
              <a:rPr lang="en-US" i="1" dirty="0" err="1" smtClean="0"/>
              <a:t>Natur'd</a:t>
            </a:r>
            <a:r>
              <a:rPr lang="en-US" i="1" dirty="0" smtClean="0"/>
              <a:t> Man</a:t>
            </a:r>
            <a:r>
              <a:rPr lang="en-US" dirty="0" smtClean="0"/>
              <a:t> 1768 and </a:t>
            </a:r>
            <a:r>
              <a:rPr lang="en-US" i="1" dirty="0" smtClean="0">
                <a:hlinkClick r:id="rId4"/>
              </a:rPr>
              <a:t>She Stoops to Conquer</a:t>
            </a:r>
            <a:r>
              <a:rPr lang="en-US" dirty="0" smtClean="0"/>
              <a:t> 1773. </a:t>
            </a:r>
          </a:p>
          <a:p>
            <a:pPr algn="just" rtl="0"/>
            <a:r>
              <a:rPr lang="en-US" dirty="0" smtClean="0"/>
              <a:t>Sheridan (1751–1816) was born in Dublin into a family with a strong literary and theatrical tradition. His mother was a writer and his father was manager of Smock Alley Theatre. His first play, </a:t>
            </a:r>
            <a:r>
              <a:rPr lang="en-US" i="1" dirty="0" smtClean="0"/>
              <a:t>The Rivals</a:t>
            </a:r>
            <a:r>
              <a:rPr lang="en-US" dirty="0" smtClean="0"/>
              <a:t> 1775. He went on to become the most significant London playwright of the late 18th century with plays like </a:t>
            </a:r>
            <a:r>
              <a:rPr lang="en-US" i="1" dirty="0" smtClean="0"/>
              <a:t>The School for Scandal</a:t>
            </a:r>
            <a:r>
              <a:rPr lang="en-US" dirty="0" smtClean="0"/>
              <a:t> and </a:t>
            </a:r>
            <a:r>
              <a:rPr lang="en-US" i="1" dirty="0" smtClean="0"/>
              <a:t>The Critic</a:t>
            </a:r>
            <a:r>
              <a:rPr lang="en-US" dirty="0" smtClean="0"/>
              <a:t>. </a:t>
            </a:r>
          </a:p>
          <a:p>
            <a:pPr algn="just" rtl="0"/>
            <a:endParaRPr lang="en-US" dirty="0" smtClean="0"/>
          </a:p>
          <a:p>
            <a:pPr algn="just" rtl="0"/>
            <a:endParaRPr lang="ar-IQ" dirty="0"/>
          </a:p>
        </p:txBody>
      </p:sp>
    </p:spTree>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74638"/>
            <a:ext cx="8147248" cy="922114"/>
          </a:xfrm>
        </p:spPr>
        <p:txBody>
          <a:bodyPr/>
          <a:lstStyle/>
          <a:p>
            <a:pPr rtl="0"/>
            <a:r>
              <a:rPr lang="en-US" dirty="0" smtClean="0"/>
              <a:t>Irish Theatre</a:t>
            </a:r>
            <a:endParaRPr lang="ar-IQ" dirty="0"/>
          </a:p>
        </p:txBody>
      </p:sp>
      <p:sp>
        <p:nvSpPr>
          <p:cNvPr id="3" name="Content Placeholder 2"/>
          <p:cNvSpPr>
            <a:spLocks noGrp="1"/>
          </p:cNvSpPr>
          <p:nvPr>
            <p:ph idx="1"/>
          </p:nvPr>
        </p:nvSpPr>
        <p:spPr>
          <a:xfrm>
            <a:off x="467544" y="1196752"/>
            <a:ext cx="8219256" cy="4929411"/>
          </a:xfrm>
        </p:spPr>
        <p:txBody>
          <a:bodyPr>
            <a:normAutofit fontScale="70000" lnSpcReduction="20000"/>
          </a:bodyPr>
          <a:lstStyle/>
          <a:p>
            <a:pPr algn="just" rtl="0"/>
            <a:r>
              <a:rPr lang="en-US" dirty="0" smtClean="0"/>
              <a:t>After Sheridan, the next Irish dramatist of historical importance was </a:t>
            </a:r>
            <a:r>
              <a:rPr lang="en-US" dirty="0" smtClean="0">
                <a:hlinkClick r:id="rId2" tooltip="Dion Boucicault"/>
              </a:rPr>
              <a:t>Dion Boucicault</a:t>
            </a:r>
            <a:r>
              <a:rPr lang="en-US" dirty="0" smtClean="0"/>
              <a:t> (1820–1890). His first play was </a:t>
            </a:r>
            <a:r>
              <a:rPr lang="en-US" i="1" dirty="0" smtClean="0"/>
              <a:t>Legend of Devil's Dyke</a:t>
            </a:r>
            <a:r>
              <a:rPr lang="en-US" dirty="0" smtClean="0"/>
              <a:t> 1838 . </a:t>
            </a:r>
          </a:p>
          <a:p>
            <a:pPr algn="just" rtl="0"/>
            <a:r>
              <a:rPr lang="en-US" dirty="0" smtClean="0"/>
              <a:t>Boucicault is widely regarded as the </a:t>
            </a:r>
            <a:r>
              <a:rPr lang="en-US" dirty="0" smtClean="0">
                <a:hlinkClick r:id="rId3" tooltip="Wit"/>
              </a:rPr>
              <a:t>wittiest</a:t>
            </a:r>
            <a:r>
              <a:rPr lang="en-US" dirty="0" smtClean="0"/>
              <a:t> Irish dramatist between Sheridan and </a:t>
            </a:r>
            <a:r>
              <a:rPr lang="en-US" dirty="0" smtClean="0">
                <a:hlinkClick r:id="rId4" tooltip="Oscar Wilde"/>
              </a:rPr>
              <a:t>Oscar Wilde</a:t>
            </a:r>
            <a:r>
              <a:rPr lang="en-US" dirty="0" smtClean="0"/>
              <a:t> (1854–1900). Wilde was born in Dublin into a literary family and studied at Trinity College, where he had a brilliant career. </a:t>
            </a:r>
          </a:p>
          <a:p>
            <a:pPr algn="just" rtl="0"/>
            <a:r>
              <a:rPr lang="en-US" dirty="0" smtClean="0"/>
              <a:t>Wilde's first stage success came with </a:t>
            </a:r>
            <a:r>
              <a:rPr lang="en-US" i="1" dirty="0" smtClean="0">
                <a:hlinkClick r:id="rId5" tooltip="Lady Windermere's Fan"/>
              </a:rPr>
              <a:t>Lady Windermere's Fan</a:t>
            </a:r>
            <a:r>
              <a:rPr lang="en-US" dirty="0" smtClean="0"/>
              <a:t> (1892), which resulted in his becoming the most talked about dramatist in London. He followed this up with </a:t>
            </a:r>
            <a:r>
              <a:rPr lang="en-US" i="1" dirty="0" smtClean="0">
                <a:hlinkClick r:id="rId6" tooltip="A Woman of No Importance"/>
              </a:rPr>
              <a:t>A Woman of No Importance</a:t>
            </a:r>
            <a:r>
              <a:rPr lang="en-US" dirty="0" smtClean="0"/>
              <a:t> (1893), </a:t>
            </a:r>
            <a:r>
              <a:rPr lang="en-US" i="1" dirty="0" smtClean="0">
                <a:hlinkClick r:id="rId7" tooltip="An Ideal Husband"/>
              </a:rPr>
              <a:t>An Ideal Husband</a:t>
            </a:r>
            <a:r>
              <a:rPr lang="en-US" dirty="0" smtClean="0"/>
              <a:t> (1895) and his most famous play </a:t>
            </a:r>
            <a:r>
              <a:rPr lang="en-US" i="1" dirty="0" smtClean="0">
                <a:hlinkClick r:id="rId8" tooltip="The Importance of Being Earnest"/>
              </a:rPr>
              <a:t>The Importance of Being Earnest</a:t>
            </a:r>
            <a:r>
              <a:rPr lang="en-US" dirty="0" smtClean="0"/>
              <a:t> that same year. </a:t>
            </a:r>
          </a:p>
          <a:p>
            <a:pPr algn="just" rtl="0"/>
            <a:r>
              <a:rPr lang="en-US" dirty="0" smtClean="0"/>
              <a:t>Wilde came to dominate late-</a:t>
            </a:r>
            <a:r>
              <a:rPr lang="en-US" dirty="0" smtClean="0">
                <a:hlinkClick r:id="rId9" tooltip="Victorian era"/>
              </a:rPr>
              <a:t>Victorian era</a:t>
            </a:r>
            <a:r>
              <a:rPr lang="en-US" dirty="0" smtClean="0"/>
              <a:t> British theatre. His plays are noted for the lightness of their wit, but he also contrived to address some serious issues around sexual and class roles and identity, as he wrote himself 'treating the serious things lightly and the light things seriously'.</a:t>
            </a:r>
          </a:p>
          <a:p>
            <a:pPr algn="just" rtl="0"/>
            <a:endParaRPr lang="ar-IQ" dirty="0"/>
          </a:p>
        </p:txBody>
      </p:sp>
    </p:spTree>
  </p:cSld>
  <p:clrMapOvr>
    <a:masterClrMapping/>
  </p:clrMapOvr>
  <p:transition>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a:r>
              <a:rPr lang="en-US" dirty="0" smtClean="0"/>
              <a:t>Irish Theatre</a:t>
            </a:r>
            <a:endParaRPr lang="ar-IQ" dirty="0"/>
          </a:p>
        </p:txBody>
      </p:sp>
      <p:sp>
        <p:nvSpPr>
          <p:cNvPr id="3" name="Content Placeholder 2"/>
          <p:cNvSpPr>
            <a:spLocks noGrp="1"/>
          </p:cNvSpPr>
          <p:nvPr>
            <p:ph idx="1"/>
          </p:nvPr>
        </p:nvSpPr>
        <p:spPr/>
        <p:txBody>
          <a:bodyPr>
            <a:normAutofit fontScale="92500" lnSpcReduction="10000"/>
          </a:bodyPr>
          <a:lstStyle/>
          <a:p>
            <a:pPr algn="just" rtl="0"/>
            <a:r>
              <a:rPr lang="en-US" dirty="0" smtClean="0"/>
              <a:t>Wilde's contemporary </a:t>
            </a:r>
            <a:r>
              <a:rPr lang="en-US" dirty="0" smtClean="0">
                <a:hlinkClick r:id="rId2" tooltip="George Bernard Shaw"/>
              </a:rPr>
              <a:t>George Bernard Shaw</a:t>
            </a:r>
            <a:r>
              <a:rPr lang="en-US" dirty="0" smtClean="0"/>
              <a:t> (1856–1950) was a very different kind of writer. </a:t>
            </a:r>
            <a:r>
              <a:rPr lang="en-US" dirty="0"/>
              <a:t>H</a:t>
            </a:r>
            <a:r>
              <a:rPr lang="en-US" dirty="0" smtClean="0"/>
              <a:t>e became active in socialist politics and became a member of the </a:t>
            </a:r>
            <a:r>
              <a:rPr lang="en-US" dirty="0" smtClean="0">
                <a:hlinkClick r:id="rId3" tooltip="Fabian Society"/>
              </a:rPr>
              <a:t>Fabian Society</a:t>
            </a:r>
            <a:r>
              <a:rPr lang="en-US" dirty="0" smtClean="0"/>
              <a:t>. His writing for the stage was influenced by </a:t>
            </a:r>
            <a:r>
              <a:rPr lang="en-US" dirty="0" err="1" smtClean="0">
                <a:hlinkClick r:id="rId4" tooltip="Henrik Ibsen"/>
              </a:rPr>
              <a:t>Henrik</a:t>
            </a:r>
            <a:r>
              <a:rPr lang="en-US" dirty="0" smtClean="0">
                <a:hlinkClick r:id="rId4" tooltip="Henrik Ibsen"/>
              </a:rPr>
              <a:t> Ibsen</a:t>
            </a:r>
            <a:r>
              <a:rPr lang="en-US" dirty="0" smtClean="0"/>
              <a:t>. Shaw was extremely prolific, and his collected writings filled 36 volumes. Many of his plays are now forgotten, but a number, including </a:t>
            </a:r>
            <a:r>
              <a:rPr lang="en-US" i="1" dirty="0" smtClean="0"/>
              <a:t>Major Barbara</a:t>
            </a:r>
            <a:r>
              <a:rPr lang="en-US" dirty="0" smtClean="0"/>
              <a:t>, </a:t>
            </a:r>
            <a:r>
              <a:rPr lang="en-US" i="1" dirty="0" smtClean="0"/>
              <a:t>Saint Joan</a:t>
            </a:r>
            <a:r>
              <a:rPr lang="en-US" dirty="0" smtClean="0"/>
              <a:t> (usually considered his masterpiece) and </a:t>
            </a:r>
            <a:r>
              <a:rPr lang="en-US" i="1" dirty="0" smtClean="0"/>
              <a:t>Pygmalion </a:t>
            </a:r>
            <a:r>
              <a:rPr lang="en-US" dirty="0" smtClean="0"/>
              <a:t>are still regularly performed. </a:t>
            </a:r>
            <a:endParaRPr lang="ar-IQ" dirty="0"/>
          </a:p>
        </p:txBody>
      </p:sp>
    </p:spTree>
  </p:cSld>
  <p:clrMapOvr>
    <a:masterClrMapping/>
  </p:clrMapOvr>
  <p:transition>
    <p:wedg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393</TotalTime>
  <Words>2268</Words>
  <Application>Microsoft Office PowerPoint</Application>
  <PresentationFormat>On-screen Show (4:3)</PresentationFormat>
  <Paragraphs>79</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Trek</vt:lpstr>
      <vt:lpstr>Irish Theatre</vt:lpstr>
      <vt:lpstr>Irish Theatre</vt:lpstr>
      <vt:lpstr>Irish Theatre/ history</vt:lpstr>
      <vt:lpstr>Irish Theatre</vt:lpstr>
      <vt:lpstr>Irish Theatre</vt:lpstr>
      <vt:lpstr>Irish Theatre</vt:lpstr>
      <vt:lpstr>Irish Theatre</vt:lpstr>
      <vt:lpstr>Irish Theatre</vt:lpstr>
      <vt:lpstr>Irish Theatre</vt:lpstr>
      <vt:lpstr>Irish Theatre</vt:lpstr>
      <vt:lpstr>Irish Theatre</vt:lpstr>
      <vt:lpstr>Irish literature</vt:lpstr>
      <vt:lpstr>Irish literature</vt:lpstr>
      <vt:lpstr>Irish literature</vt:lpstr>
      <vt:lpstr>Slide 15</vt:lpstr>
      <vt:lpstr>Irish literature</vt:lpstr>
      <vt:lpstr>Irish literature</vt:lpstr>
      <vt:lpstr>Irish literature</vt:lpstr>
      <vt:lpstr>Irish literature</vt:lpstr>
      <vt:lpstr>Kathleen Ni Houlihan</vt:lpstr>
      <vt:lpstr>Kathleen Ni Houlihan</vt:lpstr>
      <vt:lpstr>Kathleen Ni Houlihan</vt:lpstr>
      <vt:lpstr>Kathleen Ni Houlihan</vt:lpstr>
      <vt:lpstr>Kathleen Ni Houlihan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Irish Theatre</dc:title>
  <dc:creator>al.nfoth</dc:creator>
  <cp:lastModifiedBy>al.nfoth</cp:lastModifiedBy>
  <cp:revision>36</cp:revision>
  <dcterms:created xsi:type="dcterms:W3CDTF">2018-11-09T10:43:41Z</dcterms:created>
  <dcterms:modified xsi:type="dcterms:W3CDTF">2018-11-09T17:18:25Z</dcterms:modified>
</cp:coreProperties>
</file>